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3" r:id="rId3"/>
    <p:sldId id="266" r:id="rId4"/>
    <p:sldId id="274" r:id="rId5"/>
    <p:sldId id="269" r:id="rId6"/>
    <p:sldId id="270" r:id="rId7"/>
    <p:sldId id="273" r:id="rId8"/>
    <p:sldId id="275" r:id="rId9"/>
    <p:sldId id="276" r:id="rId10"/>
    <p:sldId id="278" r:id="rId11"/>
    <p:sldId id="279" r:id="rId12"/>
    <p:sldId id="277" r:id="rId13"/>
    <p:sldId id="280" r:id="rId14"/>
    <p:sldId id="282" r:id="rId15"/>
    <p:sldId id="281" r:id="rId16"/>
    <p:sldId id="283" r:id="rId17"/>
    <p:sldId id="284" r:id="rId18"/>
    <p:sldId id="285" r:id="rId19"/>
    <p:sldId id="286" r:id="rId20"/>
    <p:sldId id="288" r:id="rId21"/>
    <p:sldId id="271" r:id="rId22"/>
    <p:sldId id="264" r:id="rId23"/>
    <p:sldId id="265" r:id="rId24"/>
    <p:sldId id="267" r:id="rId25"/>
    <p:sldId id="27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706"/>
  </p:normalViewPr>
  <p:slideViewPr>
    <p:cSldViewPr snapToGrid="0" snapToObjects="1">
      <p:cViewPr>
        <p:scale>
          <a:sx n="80" d="100"/>
          <a:sy n="80" d="100"/>
        </p:scale>
        <p:origin x="1448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5083" y="1796453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52797" y="3264890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477" y="1900336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6"/>
          <p:cNvGrpSpPr/>
          <p:nvPr userDrawn="1"/>
        </p:nvGrpSpPr>
        <p:grpSpPr>
          <a:xfrm>
            <a:off x="255083" y="1659042"/>
            <a:ext cx="8576373" cy="137411"/>
            <a:chOff x="284163" y="1759424"/>
            <a:chExt cx="8576373" cy="137411"/>
          </a:xfrm>
        </p:grpSpPr>
        <p:sp>
          <p:nvSpPr>
            <p:cNvPr id="15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带标题，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、图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张图片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6449" y="527107"/>
            <a:ext cx="8574087" cy="700722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1877" y="1159123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434742"/>
            <a:ext cx="8574087" cy="736297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7/26/17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7/26/17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Tridel</a:t>
            </a:r>
            <a:r>
              <a:rPr kumimoji="1" lang="en-US" altLang="zh-CN" dirty="0" smtClean="0"/>
              <a:t> Data Analytics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84163" y="1873650"/>
            <a:ext cx="5855252" cy="4252513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2400" dirty="0" smtClean="0"/>
              <a:t>Problem Definition</a:t>
            </a:r>
          </a:p>
          <a:p>
            <a:pPr>
              <a:buFont typeface="Wingdings" charset="2"/>
              <a:buChar char="l"/>
            </a:pPr>
            <a:r>
              <a:rPr kumimoji="1" lang="en-US" altLang="zh-CN" dirty="0" smtClean="0"/>
              <a:t>Investigate </a:t>
            </a:r>
            <a:r>
              <a:rPr kumimoji="1" lang="en-US" altLang="zh-CN" dirty="0"/>
              <a:t>the crucial and influential features which greatly </a:t>
            </a:r>
            <a:r>
              <a:rPr kumimoji="1" lang="en-US" altLang="zh-CN" dirty="0" smtClean="0"/>
              <a:t>affect the </a:t>
            </a:r>
            <a:r>
              <a:rPr kumimoji="1" lang="en-US" altLang="zh-CN" dirty="0"/>
              <a:t>condominium </a:t>
            </a:r>
            <a:r>
              <a:rPr kumimoji="1" lang="en-US" altLang="zh-CN" dirty="0" smtClean="0"/>
              <a:t>quality.</a:t>
            </a:r>
          </a:p>
          <a:p>
            <a:pPr>
              <a:buFont typeface="Wingdings" charset="2"/>
              <a:buChar char="l"/>
            </a:pPr>
            <a:r>
              <a:rPr kumimoji="1" lang="en-US" altLang="zh-CN" dirty="0" smtClean="0"/>
              <a:t>Find an effective </a:t>
            </a:r>
            <a:r>
              <a:rPr kumimoji="1" lang="en-US" altLang="zh-CN" dirty="0"/>
              <a:t>score </a:t>
            </a:r>
            <a:r>
              <a:rPr kumimoji="1" lang="en-US" altLang="zh-CN" dirty="0" smtClean="0"/>
              <a:t>function that can be used to measure unit quality as a single scalar.</a:t>
            </a:r>
          </a:p>
          <a:p>
            <a:pPr>
              <a:buFont typeface="Wingdings" charset="2"/>
              <a:buChar char="l"/>
            </a:pPr>
            <a:r>
              <a:rPr kumimoji="1" lang="en-US" altLang="zh-CN" dirty="0" smtClean="0"/>
              <a:t>Design pairwise/</a:t>
            </a:r>
            <a:r>
              <a:rPr kumimoji="1" lang="en-US" altLang="zh-CN" dirty="0" err="1" smtClean="0"/>
              <a:t>listwise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comparison </a:t>
            </a:r>
            <a:r>
              <a:rPr kumimoji="1" lang="en-US" altLang="zh-CN" dirty="0" smtClean="0"/>
              <a:t>models which help </a:t>
            </a:r>
            <a:r>
              <a:rPr kumimoji="1" lang="en-US" altLang="zh-CN" dirty="0"/>
              <a:t>to predict the quality rank on any </a:t>
            </a:r>
            <a:r>
              <a:rPr kumimoji="1" lang="en-US" altLang="zh-CN" dirty="0" smtClean="0"/>
              <a:t>arbitrarily </a:t>
            </a:r>
            <a:r>
              <a:rPr kumimoji="1" lang="en-US" altLang="zh-CN" dirty="0"/>
              <a:t>selected condominium </a:t>
            </a:r>
            <a:r>
              <a:rPr kumimoji="1" lang="en-US" altLang="zh-CN" dirty="0" smtClean="0"/>
              <a:t>units.</a:t>
            </a:r>
          </a:p>
          <a:p>
            <a:pPr>
              <a:buFont typeface="Wingdings" charset="2"/>
              <a:buChar char="l"/>
            </a:pPr>
            <a:r>
              <a:rPr kumimoji="1" lang="en-US" altLang="zh-CN" dirty="0" smtClean="0"/>
              <a:t>Use the above models to test our score function.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415" y="1873650"/>
            <a:ext cx="2885336" cy="37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6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Penalty Assignment</a:t>
            </a:r>
            <a:endParaRPr kumimoji="1" lang="zh-CN" altLang="en-US" dirty="0"/>
          </a:p>
        </p:txBody>
      </p:sp>
      <p:pic>
        <p:nvPicPr>
          <p:cNvPr id="4" name="内容占位符 3" descr="neigh 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8" b="14558"/>
          <a:stretch>
            <a:fillRect/>
          </a:stretch>
        </p:blipFill>
        <p:spPr>
          <a:xfrm>
            <a:off x="416254" y="2693834"/>
            <a:ext cx="6730920" cy="3797454"/>
          </a:xfrm>
        </p:spPr>
      </p:pic>
      <p:sp>
        <p:nvSpPr>
          <p:cNvPr id="5" name="文本框 4"/>
          <p:cNvSpPr txBox="1"/>
          <p:nvPr/>
        </p:nvSpPr>
        <p:spPr>
          <a:xfrm>
            <a:off x="370958" y="1317625"/>
            <a:ext cx="789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CN" sz="2000" dirty="0" smtClean="0"/>
              <a:t>Rule: The greater the importance, the lower the penalty.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Reciprocal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sz="2000" dirty="0" smtClean="0"/>
              <a:t>If slope is positive, penalty = 1/ estimate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sz="2000" dirty="0" smtClean="0"/>
              <a:t>If slope is negative, penalty = 1/(-estimate*0.1)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sz="2000" dirty="0" smtClean="0"/>
              <a:t>Regression model: log(price) ~ </a:t>
            </a:r>
            <a:r>
              <a:rPr kumimoji="1" lang="en-US" altLang="zh-CN" sz="2000" dirty="0" err="1" smtClean="0"/>
              <a:t>neighbourhood</a:t>
            </a:r>
            <a:r>
              <a:rPr kumimoji="1" lang="en-US" altLang="zh-CN" sz="2000" dirty="0" smtClean="0"/>
              <a:t> features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02506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Neighbourhood</a:t>
            </a:r>
            <a:r>
              <a:rPr kumimoji="1" lang="en-US" altLang="zh-CN" dirty="0" smtClean="0"/>
              <a:t> Encoder</a:t>
            </a:r>
            <a:endParaRPr kumimoji="1" lang="zh-CN" altLang="en-US" dirty="0"/>
          </a:p>
        </p:txBody>
      </p:sp>
      <p:pic>
        <p:nvPicPr>
          <p:cNvPr id="4" name="内容占位符 3" descr="Screen Shot 2017-07-25 at 11.36.5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78" r="-9378"/>
          <a:stretch>
            <a:fillRect/>
          </a:stretch>
        </p:blipFill>
        <p:spPr>
          <a:xfrm>
            <a:off x="-237011" y="3279314"/>
            <a:ext cx="6254750" cy="3443749"/>
          </a:xfrm>
        </p:spPr>
      </p:pic>
      <p:sp>
        <p:nvSpPr>
          <p:cNvPr id="6" name="文本框 5"/>
          <p:cNvSpPr txBox="1"/>
          <p:nvPr/>
        </p:nvSpPr>
        <p:spPr>
          <a:xfrm>
            <a:off x="6017739" y="5773956"/>
            <a:ext cx="1316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X: iterations</a:t>
            </a:r>
          </a:p>
          <a:p>
            <a:r>
              <a:rPr kumimoji="1" lang="en-US" altLang="zh-CN" dirty="0" smtClean="0"/>
              <a:t>Y: cost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484812" y="1500703"/>
            <a:ext cx="36988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crime_penalty</a:t>
            </a:r>
            <a:r>
              <a:rPr kumimoji="1" lang="en-US" altLang="zh-CN" dirty="0"/>
              <a:t> = 14.641953</a:t>
            </a:r>
          </a:p>
          <a:p>
            <a:r>
              <a:rPr kumimoji="1" lang="en-US" altLang="zh-CN" dirty="0" err="1"/>
              <a:t>transit_penalty</a:t>
            </a:r>
            <a:r>
              <a:rPr kumimoji="1" lang="en-US" altLang="zh-CN" dirty="0"/>
              <a:t> = 81.404057</a:t>
            </a:r>
          </a:p>
          <a:p>
            <a:r>
              <a:rPr kumimoji="1" lang="en-US" altLang="zh-CN" dirty="0" err="1"/>
              <a:t>shop_penalty</a:t>
            </a:r>
            <a:r>
              <a:rPr kumimoji="1" lang="en-US" altLang="zh-CN" dirty="0"/>
              <a:t> = 66.527845</a:t>
            </a:r>
          </a:p>
          <a:p>
            <a:r>
              <a:rPr kumimoji="1" lang="en-US" altLang="zh-CN" dirty="0" err="1"/>
              <a:t>health_penalty</a:t>
            </a:r>
            <a:r>
              <a:rPr kumimoji="1" lang="en-US" altLang="zh-CN" dirty="0"/>
              <a:t> = 1028.108486</a:t>
            </a:r>
          </a:p>
          <a:p>
            <a:r>
              <a:rPr kumimoji="1" lang="en-US" altLang="zh-CN" dirty="0" err="1"/>
              <a:t>enter_penalty</a:t>
            </a:r>
            <a:r>
              <a:rPr kumimoji="1" lang="en-US" altLang="zh-CN" dirty="0"/>
              <a:t> = 29.171358</a:t>
            </a:r>
          </a:p>
          <a:p>
            <a:r>
              <a:rPr kumimoji="1" lang="en-US" altLang="zh-CN" dirty="0" err="1"/>
              <a:t>com_penalty</a:t>
            </a:r>
            <a:r>
              <a:rPr kumimoji="1" lang="en-US" altLang="zh-CN" dirty="0"/>
              <a:t> = 554.268421</a:t>
            </a:r>
          </a:p>
          <a:p>
            <a:r>
              <a:rPr kumimoji="1" lang="en-US" altLang="zh-CN" dirty="0" err="1"/>
              <a:t>div_penalty</a:t>
            </a:r>
            <a:r>
              <a:rPr kumimoji="1" lang="en-US" altLang="zh-CN" dirty="0"/>
              <a:t> = 14.681377</a:t>
            </a:r>
          </a:p>
          <a:p>
            <a:r>
              <a:rPr kumimoji="1" lang="en-US" altLang="zh-CN" dirty="0" err="1"/>
              <a:t>sch_penalty</a:t>
            </a:r>
            <a:r>
              <a:rPr kumimoji="1" lang="en-US" altLang="zh-CN" dirty="0"/>
              <a:t> = 24.881935</a:t>
            </a:r>
          </a:p>
          <a:p>
            <a:r>
              <a:rPr kumimoji="1" lang="en-US" altLang="zh-CN" dirty="0" err="1"/>
              <a:t>emp_penalty</a:t>
            </a:r>
            <a:r>
              <a:rPr kumimoji="1" lang="en-US" altLang="zh-CN" dirty="0"/>
              <a:t> = 23.753420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5920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59805" y="1587399"/>
            <a:ext cx="397326" cy="1645166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744717" y="1861750"/>
            <a:ext cx="365690" cy="1081726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573167" y="1861751"/>
            <a:ext cx="335750" cy="1081726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426443" y="1587399"/>
            <a:ext cx="423430" cy="164516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662150" y="2306121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87488" y="1933788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87488" y="2262539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87064" y="2606457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600968" y="1932848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598829" y="2260659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98829" y="2607597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24405" y="1658818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21379" y="2037971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21379" y="2430719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498084" y="1658818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498084" y="2016804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98084" y="2378279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498084" y="2805422"/>
            <a:ext cx="280148" cy="2567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12" idx="2"/>
          </p:cNvCxnSpPr>
          <p:nvPr/>
        </p:nvCxnSpPr>
        <p:spPr>
          <a:xfrm>
            <a:off x="1204553" y="1787175"/>
            <a:ext cx="582935" cy="2749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4" idx="2"/>
          </p:cNvCxnSpPr>
          <p:nvPr/>
        </p:nvCxnSpPr>
        <p:spPr>
          <a:xfrm flipV="1">
            <a:off x="1209457" y="2734814"/>
            <a:ext cx="577608" cy="2588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186703" y="2429783"/>
            <a:ext cx="618634" cy="1680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4" idx="2"/>
          </p:cNvCxnSpPr>
          <p:nvPr/>
        </p:nvCxnSpPr>
        <p:spPr>
          <a:xfrm>
            <a:off x="1209457" y="2578157"/>
            <a:ext cx="577608" cy="1566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0" idx="2"/>
          </p:cNvCxnSpPr>
          <p:nvPr/>
        </p:nvCxnSpPr>
        <p:spPr>
          <a:xfrm flipV="1">
            <a:off x="2035404" y="2434478"/>
            <a:ext cx="626746" cy="2963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3" idx="2"/>
          </p:cNvCxnSpPr>
          <p:nvPr/>
        </p:nvCxnSpPr>
        <p:spPr>
          <a:xfrm>
            <a:off x="1219379" y="1787176"/>
            <a:ext cx="568109" cy="603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3" idx="2"/>
          </p:cNvCxnSpPr>
          <p:nvPr/>
        </p:nvCxnSpPr>
        <p:spPr>
          <a:xfrm>
            <a:off x="1181029" y="2182234"/>
            <a:ext cx="606459" cy="2086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0" idx="2"/>
          </p:cNvCxnSpPr>
          <p:nvPr/>
        </p:nvCxnSpPr>
        <p:spPr>
          <a:xfrm>
            <a:off x="2071601" y="2397191"/>
            <a:ext cx="590550" cy="372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10" idx="2"/>
          </p:cNvCxnSpPr>
          <p:nvPr/>
        </p:nvCxnSpPr>
        <p:spPr>
          <a:xfrm>
            <a:off x="2067212" y="2065521"/>
            <a:ext cx="594938" cy="368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3" idx="2"/>
          </p:cNvCxnSpPr>
          <p:nvPr/>
        </p:nvCxnSpPr>
        <p:spPr>
          <a:xfrm flipV="1">
            <a:off x="1207319" y="2390896"/>
            <a:ext cx="580169" cy="596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2" idx="2"/>
          </p:cNvCxnSpPr>
          <p:nvPr/>
        </p:nvCxnSpPr>
        <p:spPr>
          <a:xfrm flipV="1">
            <a:off x="1162736" y="2062145"/>
            <a:ext cx="624752" cy="5285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12" idx="2"/>
          </p:cNvCxnSpPr>
          <p:nvPr/>
        </p:nvCxnSpPr>
        <p:spPr>
          <a:xfrm flipV="1">
            <a:off x="1182754" y="2062145"/>
            <a:ext cx="604734" cy="1314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14" idx="2"/>
          </p:cNvCxnSpPr>
          <p:nvPr/>
        </p:nvCxnSpPr>
        <p:spPr>
          <a:xfrm>
            <a:off x="1204674" y="2205816"/>
            <a:ext cx="582390" cy="5289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2" idx="2"/>
          </p:cNvCxnSpPr>
          <p:nvPr/>
        </p:nvCxnSpPr>
        <p:spPr>
          <a:xfrm flipV="1">
            <a:off x="1184562" y="2062145"/>
            <a:ext cx="602925" cy="9230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4" idx="2"/>
          </p:cNvCxnSpPr>
          <p:nvPr/>
        </p:nvCxnSpPr>
        <p:spPr>
          <a:xfrm>
            <a:off x="1207319" y="1790348"/>
            <a:ext cx="579745" cy="9444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5" idx="2"/>
          </p:cNvCxnSpPr>
          <p:nvPr/>
        </p:nvCxnSpPr>
        <p:spPr>
          <a:xfrm flipV="1">
            <a:off x="2946421" y="2061205"/>
            <a:ext cx="654547" cy="343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6" idx="2"/>
          </p:cNvCxnSpPr>
          <p:nvPr/>
        </p:nvCxnSpPr>
        <p:spPr>
          <a:xfrm flipV="1">
            <a:off x="2910066" y="2389016"/>
            <a:ext cx="688763" cy="454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17" idx="2"/>
          </p:cNvCxnSpPr>
          <p:nvPr/>
        </p:nvCxnSpPr>
        <p:spPr>
          <a:xfrm>
            <a:off x="2936263" y="2422251"/>
            <a:ext cx="662567" cy="3137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25" idx="2"/>
          </p:cNvCxnSpPr>
          <p:nvPr/>
        </p:nvCxnSpPr>
        <p:spPr>
          <a:xfrm>
            <a:off x="3848536" y="2761615"/>
            <a:ext cx="649548" cy="1721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6" idx="6"/>
            <a:endCxn id="25" idx="2"/>
          </p:cNvCxnSpPr>
          <p:nvPr/>
        </p:nvCxnSpPr>
        <p:spPr>
          <a:xfrm>
            <a:off x="3878977" y="2389016"/>
            <a:ext cx="619107" cy="5447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22" idx="2"/>
          </p:cNvCxnSpPr>
          <p:nvPr/>
        </p:nvCxnSpPr>
        <p:spPr>
          <a:xfrm flipV="1">
            <a:off x="3864425" y="1787175"/>
            <a:ext cx="633659" cy="6069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25" idx="2"/>
          </p:cNvCxnSpPr>
          <p:nvPr/>
        </p:nvCxnSpPr>
        <p:spPr>
          <a:xfrm>
            <a:off x="3878977" y="2037470"/>
            <a:ext cx="619107" cy="8963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23" idx="2"/>
          </p:cNvCxnSpPr>
          <p:nvPr/>
        </p:nvCxnSpPr>
        <p:spPr>
          <a:xfrm>
            <a:off x="3864425" y="2043759"/>
            <a:ext cx="633659" cy="1014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22" idx="2"/>
          </p:cNvCxnSpPr>
          <p:nvPr/>
        </p:nvCxnSpPr>
        <p:spPr>
          <a:xfrm flipV="1">
            <a:off x="3876422" y="1787175"/>
            <a:ext cx="621662" cy="9572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23" idx="2"/>
          </p:cNvCxnSpPr>
          <p:nvPr/>
        </p:nvCxnSpPr>
        <p:spPr>
          <a:xfrm flipV="1">
            <a:off x="3853738" y="2145161"/>
            <a:ext cx="644346" cy="6134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24" idx="2"/>
          </p:cNvCxnSpPr>
          <p:nvPr/>
        </p:nvCxnSpPr>
        <p:spPr>
          <a:xfrm flipV="1">
            <a:off x="3864425" y="2506636"/>
            <a:ext cx="633659" cy="2549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24" idx="2"/>
          </p:cNvCxnSpPr>
          <p:nvPr/>
        </p:nvCxnSpPr>
        <p:spPr>
          <a:xfrm>
            <a:off x="3853235" y="2390752"/>
            <a:ext cx="644849" cy="1158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23" idx="2"/>
          </p:cNvCxnSpPr>
          <p:nvPr/>
        </p:nvCxnSpPr>
        <p:spPr>
          <a:xfrm flipV="1">
            <a:off x="3858660" y="2145161"/>
            <a:ext cx="639424" cy="2647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24" idx="2"/>
          </p:cNvCxnSpPr>
          <p:nvPr/>
        </p:nvCxnSpPr>
        <p:spPr>
          <a:xfrm>
            <a:off x="3885160" y="2045800"/>
            <a:ext cx="612923" cy="4608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22" idx="2"/>
          </p:cNvCxnSpPr>
          <p:nvPr/>
        </p:nvCxnSpPr>
        <p:spPr>
          <a:xfrm flipV="1">
            <a:off x="3857513" y="1787175"/>
            <a:ext cx="640571" cy="2774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94122" y="1523312"/>
            <a:ext cx="2551586" cy="183430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2" name="Group 511"/>
          <p:cNvGrpSpPr/>
          <p:nvPr/>
        </p:nvGrpSpPr>
        <p:grpSpPr>
          <a:xfrm>
            <a:off x="2194298" y="3584959"/>
            <a:ext cx="6348510" cy="2896372"/>
            <a:chOff x="284163" y="2284210"/>
            <a:chExt cx="7981064" cy="3754004"/>
          </a:xfrm>
        </p:grpSpPr>
        <p:sp>
          <p:nvSpPr>
            <p:cNvPr id="459" name="Rounded Rectangle 458"/>
            <p:cNvSpPr/>
            <p:nvPr/>
          </p:nvSpPr>
          <p:spPr>
            <a:xfrm>
              <a:off x="782414" y="2415368"/>
              <a:ext cx="745130" cy="3366921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ounded Rectangle 459"/>
            <p:cNvSpPr/>
            <p:nvPr/>
          </p:nvSpPr>
          <p:spPr>
            <a:xfrm>
              <a:off x="2441942" y="2976842"/>
              <a:ext cx="685801" cy="221381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ounded Rectangle 460"/>
            <p:cNvSpPr/>
            <p:nvPr/>
          </p:nvSpPr>
          <p:spPr>
            <a:xfrm>
              <a:off x="5870944" y="2976843"/>
              <a:ext cx="629652" cy="221381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ounded Rectangle 461"/>
            <p:cNvSpPr/>
            <p:nvPr/>
          </p:nvSpPr>
          <p:spPr>
            <a:xfrm>
              <a:off x="7471144" y="2415367"/>
              <a:ext cx="794083" cy="3366922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/>
            <p:cNvSpPr/>
            <p:nvPr/>
          </p:nvSpPr>
          <p:spPr>
            <a:xfrm>
              <a:off x="4162460" y="3886271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/>
            <p:cNvSpPr/>
            <p:nvPr/>
          </p:nvSpPr>
          <p:spPr>
            <a:xfrm>
              <a:off x="2522153" y="3124271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/>
            <p:cNvSpPr/>
            <p:nvPr/>
          </p:nvSpPr>
          <p:spPr>
            <a:xfrm>
              <a:off x="2522153" y="3797078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/>
            <p:cNvSpPr/>
            <p:nvPr/>
          </p:nvSpPr>
          <p:spPr>
            <a:xfrm>
              <a:off x="2521359" y="4500925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>
              <a:off x="5923081" y="3122348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/>
            <p:cNvSpPr/>
            <p:nvPr/>
          </p:nvSpPr>
          <p:spPr>
            <a:xfrm>
              <a:off x="5919070" y="3793231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/>
            <p:cNvSpPr/>
            <p:nvPr/>
          </p:nvSpPr>
          <p:spPr>
            <a:xfrm>
              <a:off x="5919070" y="4503258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/>
            <p:cNvSpPr/>
            <p:nvPr/>
          </p:nvSpPr>
          <p:spPr>
            <a:xfrm>
              <a:off x="903563" y="2561531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/>
            <p:cNvSpPr/>
            <p:nvPr/>
          </p:nvSpPr>
          <p:spPr>
            <a:xfrm>
              <a:off x="897887" y="3337487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/>
            <p:cNvSpPr/>
            <p:nvPr/>
          </p:nvSpPr>
          <p:spPr>
            <a:xfrm>
              <a:off x="897887" y="4141268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/>
            <p:cNvSpPr/>
            <p:nvPr/>
          </p:nvSpPr>
          <p:spPr>
            <a:xfrm>
              <a:off x="897887" y="5006333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/>
            <p:cNvSpPr/>
            <p:nvPr/>
          </p:nvSpPr>
          <p:spPr>
            <a:xfrm>
              <a:off x="7605496" y="2561531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/>
            <p:cNvSpPr/>
            <p:nvPr/>
          </p:nvSpPr>
          <p:spPr>
            <a:xfrm>
              <a:off x="7605496" y="3294168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/>
            <p:cNvSpPr/>
            <p:nvPr/>
          </p:nvSpPr>
          <p:spPr>
            <a:xfrm>
              <a:off x="7605496" y="4033946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Oval 476"/>
            <p:cNvSpPr/>
            <p:nvPr/>
          </p:nvSpPr>
          <p:spPr>
            <a:xfrm>
              <a:off x="7605496" y="4908117"/>
              <a:ext cx="525378" cy="52537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8" name="Straight Connector 477"/>
            <p:cNvCxnSpPr>
              <a:stCxn id="473" idx="6"/>
              <a:endCxn id="467" idx="2"/>
            </p:cNvCxnSpPr>
            <p:nvPr/>
          </p:nvCxnSpPr>
          <p:spPr>
            <a:xfrm>
              <a:off x="1428941" y="2824220"/>
              <a:ext cx="1093212" cy="5627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/>
            <p:cNvCxnSpPr>
              <a:endCxn id="469" idx="2"/>
            </p:cNvCxnSpPr>
            <p:nvPr/>
          </p:nvCxnSpPr>
          <p:spPr>
            <a:xfrm flipV="1">
              <a:off x="1438137" y="4763614"/>
              <a:ext cx="1083222" cy="5296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/>
            <p:cNvCxnSpPr/>
            <p:nvPr/>
          </p:nvCxnSpPr>
          <p:spPr>
            <a:xfrm flipV="1">
              <a:off x="1395466" y="4139352"/>
              <a:ext cx="1160162" cy="3439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/>
            <p:cNvCxnSpPr>
              <a:endCxn id="469" idx="2"/>
            </p:cNvCxnSpPr>
            <p:nvPr/>
          </p:nvCxnSpPr>
          <p:spPr>
            <a:xfrm>
              <a:off x="1438137" y="4443008"/>
              <a:ext cx="1083222" cy="3206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/>
            <p:cNvCxnSpPr>
              <a:endCxn id="465" idx="2"/>
            </p:cNvCxnSpPr>
            <p:nvPr/>
          </p:nvCxnSpPr>
          <p:spPr>
            <a:xfrm flipV="1">
              <a:off x="2987085" y="4148960"/>
              <a:ext cx="1175375" cy="6065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/>
            <p:cNvCxnSpPr>
              <a:endCxn id="468" idx="2"/>
            </p:cNvCxnSpPr>
            <p:nvPr/>
          </p:nvCxnSpPr>
          <p:spPr>
            <a:xfrm>
              <a:off x="1456745" y="2824221"/>
              <a:ext cx="1065408" cy="12355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/>
            <p:cNvCxnSpPr>
              <a:endCxn id="468" idx="2"/>
            </p:cNvCxnSpPr>
            <p:nvPr/>
          </p:nvCxnSpPr>
          <p:spPr>
            <a:xfrm>
              <a:off x="1384825" y="3632730"/>
              <a:ext cx="1137328" cy="4270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>
              <a:endCxn id="465" idx="2"/>
            </p:cNvCxnSpPr>
            <p:nvPr/>
          </p:nvCxnSpPr>
          <p:spPr>
            <a:xfrm>
              <a:off x="3054967" y="4072650"/>
              <a:ext cx="1107493" cy="763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/>
            <p:cNvCxnSpPr>
              <a:endCxn id="465" idx="2"/>
            </p:cNvCxnSpPr>
            <p:nvPr/>
          </p:nvCxnSpPr>
          <p:spPr>
            <a:xfrm>
              <a:off x="3046737" y="3393869"/>
              <a:ext cx="1115723" cy="7550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>
              <a:endCxn id="468" idx="2"/>
            </p:cNvCxnSpPr>
            <p:nvPr/>
          </p:nvCxnSpPr>
          <p:spPr>
            <a:xfrm flipV="1">
              <a:off x="1434128" y="4059767"/>
              <a:ext cx="1088025" cy="12206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/>
            <p:cNvCxnSpPr>
              <a:endCxn id="467" idx="2"/>
            </p:cNvCxnSpPr>
            <p:nvPr/>
          </p:nvCxnSpPr>
          <p:spPr>
            <a:xfrm flipV="1">
              <a:off x="1350519" y="3386960"/>
              <a:ext cx="1171634" cy="10816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/>
            <p:cNvCxnSpPr>
              <a:endCxn id="467" idx="2"/>
            </p:cNvCxnSpPr>
            <p:nvPr/>
          </p:nvCxnSpPr>
          <p:spPr>
            <a:xfrm flipV="1">
              <a:off x="1388060" y="3386960"/>
              <a:ext cx="1134093" cy="2691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/>
            <p:cNvCxnSpPr>
              <a:endCxn id="469" idx="2"/>
            </p:cNvCxnSpPr>
            <p:nvPr/>
          </p:nvCxnSpPr>
          <p:spPr>
            <a:xfrm>
              <a:off x="1429168" y="3680991"/>
              <a:ext cx="1092191" cy="10826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/>
            <p:cNvCxnSpPr>
              <a:endCxn id="467" idx="2"/>
            </p:cNvCxnSpPr>
            <p:nvPr/>
          </p:nvCxnSpPr>
          <p:spPr>
            <a:xfrm flipV="1">
              <a:off x="1391451" y="3386960"/>
              <a:ext cx="1130702" cy="1889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>
              <a:endCxn id="469" idx="2"/>
            </p:cNvCxnSpPr>
            <p:nvPr/>
          </p:nvCxnSpPr>
          <p:spPr>
            <a:xfrm>
              <a:off x="1434128" y="2830713"/>
              <a:ext cx="1087231" cy="19329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>
              <a:endCxn id="470" idx="2"/>
            </p:cNvCxnSpPr>
            <p:nvPr/>
          </p:nvCxnSpPr>
          <p:spPr>
            <a:xfrm flipV="1">
              <a:off x="4695569" y="3385037"/>
              <a:ext cx="1227512" cy="7037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/>
            <p:cNvCxnSpPr>
              <a:endCxn id="471" idx="2"/>
            </p:cNvCxnSpPr>
            <p:nvPr/>
          </p:nvCxnSpPr>
          <p:spPr>
            <a:xfrm flipV="1">
              <a:off x="4627392" y="4055920"/>
              <a:ext cx="1291678" cy="930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Connector 494"/>
            <p:cNvCxnSpPr>
              <a:endCxn id="472" idx="2"/>
            </p:cNvCxnSpPr>
            <p:nvPr/>
          </p:nvCxnSpPr>
          <p:spPr>
            <a:xfrm>
              <a:off x="4676519" y="4123937"/>
              <a:ext cx="1242551" cy="6420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/>
            <p:cNvCxnSpPr>
              <a:endCxn id="480" idx="2"/>
            </p:cNvCxnSpPr>
            <p:nvPr/>
          </p:nvCxnSpPr>
          <p:spPr>
            <a:xfrm>
              <a:off x="6387359" y="4818463"/>
              <a:ext cx="1218137" cy="3523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496"/>
            <p:cNvCxnSpPr>
              <a:stCxn id="471" idx="6"/>
              <a:endCxn id="480" idx="2"/>
            </p:cNvCxnSpPr>
            <p:nvPr/>
          </p:nvCxnSpPr>
          <p:spPr>
            <a:xfrm>
              <a:off x="6444448" y="4055920"/>
              <a:ext cx="1161048" cy="11148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/>
            <p:cNvCxnSpPr>
              <a:endCxn id="477" idx="2"/>
            </p:cNvCxnSpPr>
            <p:nvPr/>
          </p:nvCxnSpPr>
          <p:spPr>
            <a:xfrm flipV="1">
              <a:off x="6417157" y="2824220"/>
              <a:ext cx="1188339" cy="124214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/>
            <p:cNvCxnSpPr>
              <a:endCxn id="480" idx="2"/>
            </p:cNvCxnSpPr>
            <p:nvPr/>
          </p:nvCxnSpPr>
          <p:spPr>
            <a:xfrm>
              <a:off x="6444448" y="3336463"/>
              <a:ext cx="1161048" cy="18343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Connector 499"/>
            <p:cNvCxnSpPr>
              <a:endCxn id="478" idx="2"/>
            </p:cNvCxnSpPr>
            <p:nvPr/>
          </p:nvCxnSpPr>
          <p:spPr>
            <a:xfrm>
              <a:off x="6417157" y="3349333"/>
              <a:ext cx="1188339" cy="2075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/>
            <p:cNvCxnSpPr>
              <a:endCxn id="477" idx="2"/>
            </p:cNvCxnSpPr>
            <p:nvPr/>
          </p:nvCxnSpPr>
          <p:spPr>
            <a:xfrm flipV="1">
              <a:off x="6439656" y="2824220"/>
              <a:ext cx="1165840" cy="19591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/>
            <p:cNvCxnSpPr>
              <a:endCxn id="478" idx="2"/>
            </p:cNvCxnSpPr>
            <p:nvPr/>
          </p:nvCxnSpPr>
          <p:spPr>
            <a:xfrm flipV="1">
              <a:off x="6397115" y="3556857"/>
              <a:ext cx="1208381" cy="12555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/>
            <p:cNvCxnSpPr>
              <a:endCxn id="479" idx="2"/>
            </p:cNvCxnSpPr>
            <p:nvPr/>
          </p:nvCxnSpPr>
          <p:spPr>
            <a:xfrm flipV="1">
              <a:off x="6417157" y="4296635"/>
              <a:ext cx="1188339" cy="5218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/>
            <p:cNvCxnSpPr>
              <a:endCxn id="479" idx="2"/>
            </p:cNvCxnSpPr>
            <p:nvPr/>
          </p:nvCxnSpPr>
          <p:spPr>
            <a:xfrm>
              <a:off x="6396173" y="4059472"/>
              <a:ext cx="1209323" cy="2371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Connector 504"/>
            <p:cNvCxnSpPr>
              <a:endCxn id="478" idx="2"/>
            </p:cNvCxnSpPr>
            <p:nvPr/>
          </p:nvCxnSpPr>
          <p:spPr>
            <a:xfrm flipV="1">
              <a:off x="6406346" y="3556857"/>
              <a:ext cx="1199150" cy="5418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/>
            <p:cNvCxnSpPr>
              <a:endCxn id="479" idx="2"/>
            </p:cNvCxnSpPr>
            <p:nvPr/>
          </p:nvCxnSpPr>
          <p:spPr>
            <a:xfrm>
              <a:off x="6456044" y="3353509"/>
              <a:ext cx="1149452" cy="9431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/>
            <p:cNvCxnSpPr>
              <a:endCxn id="477" idx="2"/>
            </p:cNvCxnSpPr>
            <p:nvPr/>
          </p:nvCxnSpPr>
          <p:spPr>
            <a:xfrm flipV="1">
              <a:off x="6404195" y="2824220"/>
              <a:ext cx="1201301" cy="5677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8" name="TextBox 507"/>
            <p:cNvSpPr txBox="1"/>
            <p:nvPr/>
          </p:nvSpPr>
          <p:spPr>
            <a:xfrm>
              <a:off x="2555628" y="5466226"/>
              <a:ext cx="20651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2400" b="1" dirty="0" smtClean="0"/>
                <a:t>Score Function</a:t>
              </a:r>
              <a:endParaRPr kumimoji="1" lang="en-US" sz="2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9" name="TextBox 508"/>
                <p:cNvSpPr txBox="1"/>
                <p:nvPr/>
              </p:nvSpPr>
              <p:spPr>
                <a:xfrm>
                  <a:off x="2021620" y="2516669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oMath>
                    </m:oMathPara>
                  </a14:m>
                  <a:endParaRPr kumimoji="1" lang="en-US" dirty="0"/>
                </a:p>
              </p:txBody>
            </p:sp>
          </mc:Choice>
          <mc:Fallback xmlns="">
            <p:sp>
              <p:nvSpPr>
                <p:cNvPr id="509" name="TextBox 5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1620" y="2516669"/>
                  <a:ext cx="374141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2083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0" name="TextBox 509"/>
                <p:cNvSpPr txBox="1"/>
                <p:nvPr/>
              </p:nvSpPr>
              <p:spPr>
                <a:xfrm>
                  <a:off x="6758344" y="2414075"/>
                  <a:ext cx="3995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oMath>
                    </m:oMathPara>
                  </a14:m>
                  <a:endParaRPr kumimoji="1" lang="en-US" dirty="0"/>
                </a:p>
              </p:txBody>
            </p:sp>
          </mc:Choice>
          <mc:Fallback xmlns="">
            <p:sp>
              <p:nvSpPr>
                <p:cNvPr id="510" name="TextBox 5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8344" y="2414075"/>
                  <a:ext cx="39959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846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1" name="Rectangle 510"/>
            <p:cNvSpPr/>
            <p:nvPr/>
          </p:nvSpPr>
          <p:spPr>
            <a:xfrm>
              <a:off x="284163" y="2284210"/>
              <a:ext cx="4785142" cy="375400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3" name="TextBox 512"/>
          <p:cNvSpPr txBox="1"/>
          <p:nvPr/>
        </p:nvSpPr>
        <p:spPr>
          <a:xfrm>
            <a:off x="1375177" y="3031616"/>
            <a:ext cx="1695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1400" b="1" dirty="0" smtClean="0"/>
              <a:t>Neighborhood score</a:t>
            </a:r>
            <a:endParaRPr kumimoji="1" lang="en-US" sz="1400" b="1" dirty="0"/>
          </a:p>
        </p:txBody>
      </p:sp>
      <p:cxnSp>
        <p:nvCxnSpPr>
          <p:cNvPr id="515" name="Straight Arrow Connector 514"/>
          <p:cNvCxnSpPr>
            <a:stCxn id="8" idx="4"/>
            <a:endCxn id="470" idx="0"/>
          </p:cNvCxnSpPr>
          <p:nvPr/>
        </p:nvCxnSpPr>
        <p:spPr>
          <a:xfrm>
            <a:off x="2802224" y="2562834"/>
            <a:ext cx="93729" cy="12360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6" name="Rectangle 515"/>
          <p:cNvSpPr/>
          <p:nvPr/>
        </p:nvSpPr>
        <p:spPr>
          <a:xfrm>
            <a:off x="856617" y="2629543"/>
            <a:ext cx="4129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mr-IN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7" name="TextBox 516"/>
              <p:cNvSpPr txBox="1"/>
              <p:nvPr/>
            </p:nvSpPr>
            <p:spPr>
              <a:xfrm>
                <a:off x="5246166" y="1749063"/>
                <a:ext cx="3548087" cy="1330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kumimoji="1" lang="en-US" dirty="0" smtClean="0"/>
                  <a:t>Joint Training </a:t>
                </a:r>
              </a:p>
              <a:p>
                <a:pPr marL="342900" indent="-342900">
                  <a:buAutoNum type="arabicPeriod"/>
                </a:pPr>
                <a:endParaRPr kumimoji="1" lang="en-US" sz="1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b="0" i="1" smtClean="0">
                              <a:latin typeface="Cambria Math" charset="0"/>
                            </a:rPr>
                            <m:t>𝑡𝑜𝑡𝑎𝑙</m:t>
                          </m:r>
                        </m:sub>
                      </m:sSub>
                      <m:r>
                        <a:rPr kumimoji="1" lang="mr-IN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b="0" i="1" smtClean="0">
                              <a:latin typeface="Cambria Math" charset="0"/>
                            </a:rPr>
                            <m:t>𝑛𝑒𝑖𝑔h</m:t>
                          </m:r>
                        </m:sub>
                      </m:sSub>
                      <m:r>
                        <a:rPr kumimoji="1"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b="0" i="1" smtClean="0">
                              <a:latin typeface="Cambria Math" charset="0"/>
                            </a:rPr>
                            <m:t>𝑠𝑐𝑜𝑟𝑒</m:t>
                          </m:r>
                        </m:sub>
                      </m:sSub>
                    </m:oMath>
                  </m:oMathPara>
                </a14:m>
                <a:endParaRPr kumimoji="1" lang="en-US" dirty="0" smtClean="0"/>
              </a:p>
              <a:p>
                <a:endParaRPr kumimoji="1" lang="en-US" sz="1000" dirty="0" smtClean="0"/>
              </a:p>
              <a:p>
                <a:pPr marL="342900" indent="-342900">
                  <a:buAutoNum type="arabicPeriod"/>
                </a:pPr>
                <a:endParaRPr kumimoji="1" lang="en-US" sz="5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kumimoji="1" lang="en-US" dirty="0" smtClean="0"/>
                  <a:t>Pre-trained Neighborhood score </a:t>
                </a:r>
                <a:endParaRPr kumimoji="1" lang="en-US" dirty="0"/>
              </a:p>
            </p:txBody>
          </p:sp>
        </mc:Choice>
        <mc:Fallback xmlns="">
          <p:sp>
            <p:nvSpPr>
              <p:cNvPr id="517" name="TextBox 5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166" y="1749063"/>
                <a:ext cx="3548087" cy="1330621"/>
              </a:xfrm>
              <a:prstGeom prst="rect">
                <a:avLst/>
              </a:prstGeom>
              <a:blipFill rotWithShape="0">
                <a:blip r:embed="rId4"/>
                <a:stretch>
                  <a:fillRect l="-1203" t="-2752" r="-515" b="-6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45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Method 1</a:t>
            </a:r>
            <a:endParaRPr kumimoji="1" lang="zh-CN" altLang="en-US" dirty="0"/>
          </a:p>
        </p:txBody>
      </p:sp>
      <p:pic>
        <p:nvPicPr>
          <p:cNvPr id="4" name="内容占位符 3" descr="100unit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8" r="-15788"/>
          <a:stretch>
            <a:fillRect/>
          </a:stretch>
        </p:blipFill>
        <p:spPr>
          <a:xfrm>
            <a:off x="3492075" y="2428875"/>
            <a:ext cx="6096426" cy="3943956"/>
          </a:xfrm>
        </p:spPr>
      </p:pic>
      <p:sp>
        <p:nvSpPr>
          <p:cNvPr id="5" name="文本框 4"/>
          <p:cNvSpPr txBox="1"/>
          <p:nvPr/>
        </p:nvSpPr>
        <p:spPr>
          <a:xfrm>
            <a:off x="136406" y="1466334"/>
            <a:ext cx="899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Subjectively assign the penalty rates to four features based 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 global regression output.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30287" y="4870877"/>
            <a:ext cx="28733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bed_penalty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bath_penalty</a:t>
            </a:r>
            <a:r>
              <a:rPr lang="en-US" altLang="zh-CN" dirty="0"/>
              <a:t> = 25</a:t>
            </a:r>
          </a:p>
          <a:p>
            <a:r>
              <a:rPr lang="en-US" altLang="zh-CN" dirty="0" err="1"/>
              <a:t>size_penalty</a:t>
            </a:r>
            <a:r>
              <a:rPr lang="en-US" altLang="zh-CN" dirty="0"/>
              <a:t> = 0</a:t>
            </a:r>
          </a:p>
          <a:p>
            <a:r>
              <a:rPr lang="en-US" altLang="zh-CN" dirty="0" err="1"/>
              <a:t>neigh_penalty</a:t>
            </a:r>
            <a:r>
              <a:rPr lang="en-US" altLang="zh-CN" dirty="0"/>
              <a:t> = 5</a:t>
            </a:r>
            <a:endParaRPr lang="zh-CN" altLang="en-US" dirty="0"/>
          </a:p>
        </p:txBody>
      </p:sp>
      <p:pic>
        <p:nvPicPr>
          <p:cNvPr id="7" name="图片 6" descr="Screen Shot 2017-07-26 at 12.13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7" y="1968500"/>
            <a:ext cx="386751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14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Experiment</a:t>
            </a:r>
            <a:endParaRPr kumimoji="1" lang="zh-CN" altLang="en-US" dirty="0"/>
          </a:p>
        </p:txBody>
      </p:sp>
      <p:pic>
        <p:nvPicPr>
          <p:cNvPr id="4" name="图片 3" descr="Screen Shot 2017-07-26 at 12.23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5" y="1524000"/>
            <a:ext cx="7334607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97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Method2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3" y="1492251"/>
            <a:ext cx="8574087" cy="1333500"/>
          </a:xfrm>
        </p:spPr>
        <p:txBody>
          <a:bodyPr>
            <a:normAutofit/>
          </a:bodyPr>
          <a:lstStyle/>
          <a:p>
            <a:r>
              <a:rPr kumimoji="1" lang="en-US" altLang="zh-CN" sz="1800" dirty="0" smtClean="0"/>
              <a:t>Regress price on unit size, # of bedrooms, # of bathrooms and encoded </a:t>
            </a:r>
            <a:r>
              <a:rPr kumimoji="1" lang="en-US" altLang="zh-CN" sz="1800" dirty="0" err="1" smtClean="0"/>
              <a:t>neighbourhood</a:t>
            </a:r>
            <a:r>
              <a:rPr kumimoji="1" lang="en-US" altLang="zh-CN" sz="1800" dirty="0" smtClean="0"/>
              <a:t> score.</a:t>
            </a:r>
          </a:p>
          <a:p>
            <a:r>
              <a:rPr kumimoji="1" lang="en-US" altLang="zh-CN" sz="1800" dirty="0" smtClean="0"/>
              <a:t>Apply the reciprocal method again.</a:t>
            </a:r>
            <a:endParaRPr kumimoji="1" lang="zh-CN" altLang="en-US" sz="1800" dirty="0"/>
          </a:p>
        </p:txBody>
      </p:sp>
      <p:pic>
        <p:nvPicPr>
          <p:cNvPr id="4" name="图片 3" descr="Screen Shot 2017-07-26 at 12.50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2632732"/>
            <a:ext cx="4860925" cy="36664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94654" y="5429250"/>
            <a:ext cx="326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All the </a:t>
            </a:r>
            <a:r>
              <a:rPr kumimoji="1" lang="en-US" altLang="zh-CN" dirty="0" err="1" smtClean="0"/>
              <a:t>feautures</a:t>
            </a:r>
            <a:r>
              <a:rPr kumimoji="1" lang="en-US" altLang="zh-CN" dirty="0" smtClean="0"/>
              <a:t> are normalized.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6809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Training</a:t>
            </a:r>
            <a:endParaRPr kumimoji="1" lang="zh-CN" altLang="en-US" dirty="0"/>
          </a:p>
        </p:txBody>
      </p:sp>
      <p:pic>
        <p:nvPicPr>
          <p:cNvPr id="5" name="图片 4" descr="Screen Shot 2017-07-26 at 11.10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7290"/>
            <a:ext cx="5695364" cy="33648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44396" y="5185459"/>
            <a:ext cx="1316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X: iterations</a:t>
            </a:r>
          </a:p>
          <a:p>
            <a:r>
              <a:rPr kumimoji="1" lang="en-US" altLang="zh-CN" dirty="0" smtClean="0"/>
              <a:t>Y: cost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55625" y="1796960"/>
            <a:ext cx="2763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bed_penalty</a:t>
            </a:r>
            <a:r>
              <a:rPr kumimoji="1" lang="en-US" altLang="zh-CN" dirty="0"/>
              <a:t> = 2.218229</a:t>
            </a:r>
          </a:p>
          <a:p>
            <a:r>
              <a:rPr kumimoji="1" lang="en-US" altLang="zh-CN" dirty="0" err="1"/>
              <a:t>bath_penalty</a:t>
            </a:r>
            <a:r>
              <a:rPr kumimoji="1" lang="en-US" altLang="zh-CN" dirty="0"/>
              <a:t> = 188.914497</a:t>
            </a:r>
          </a:p>
          <a:p>
            <a:r>
              <a:rPr kumimoji="1" lang="en-US" altLang="zh-CN" dirty="0" err="1"/>
              <a:t>size_penalty</a:t>
            </a:r>
            <a:r>
              <a:rPr kumimoji="1" lang="en-US" altLang="zh-CN" dirty="0"/>
              <a:t> = 1.789475</a:t>
            </a:r>
          </a:p>
          <a:p>
            <a:r>
              <a:rPr kumimoji="1" lang="en-US" altLang="zh-CN" dirty="0" err="1"/>
              <a:t>neigh_penalty</a:t>
            </a:r>
            <a:r>
              <a:rPr kumimoji="1" lang="en-US" altLang="zh-CN" dirty="0"/>
              <a:t> = 22.748988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5772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Result</a:t>
            </a:r>
            <a:endParaRPr kumimoji="1" lang="zh-CN" altLang="en-US" dirty="0"/>
          </a:p>
        </p:txBody>
      </p:sp>
      <p:pic>
        <p:nvPicPr>
          <p:cNvPr id="5" name="内容占位符 4" descr="无标题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46" r="-7246"/>
          <a:stretch>
            <a:fillRect/>
          </a:stretch>
        </p:blipFill>
        <p:spPr>
          <a:xfrm>
            <a:off x="476250" y="1527458"/>
            <a:ext cx="8382000" cy="4728961"/>
          </a:xfrm>
        </p:spPr>
      </p:pic>
    </p:spTree>
    <p:extLst>
      <p:ext uri="{BB962C8B-B14F-4D97-AF65-F5344CB8AC3E}">
        <p14:creationId xmlns:p14="http://schemas.microsoft.com/office/powerpoint/2010/main" val="261368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Penalty tuning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5643" y="1796716"/>
            <a:ext cx="696227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sz="2000" dirty="0" smtClean="0"/>
              <a:t>Penalty weights incorporate our priors for the relative importance among different feature</a:t>
            </a:r>
          </a:p>
          <a:p>
            <a:pPr lvl="1"/>
            <a:r>
              <a:rPr kumimoji="1" lang="en-US" sz="2000" dirty="0" smtClean="0"/>
              <a:t>-&gt; rough estimates, manual tuning </a:t>
            </a:r>
          </a:p>
          <a:p>
            <a:pPr lvl="1"/>
            <a:r>
              <a:rPr kumimoji="1" lang="en-US" sz="2000" dirty="0" smtClean="0"/>
              <a:t>-&gt; not always reliable, time-consuming and non-flexible </a:t>
            </a:r>
          </a:p>
          <a:p>
            <a:pPr lvl="1"/>
            <a:endParaRPr kumimoji="1"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sz="2000" dirty="0" smtClean="0"/>
              <a:t>Penalty weights can be tuned systematically to optimize the model</a:t>
            </a:r>
          </a:p>
          <a:p>
            <a:pPr lvl="1"/>
            <a:r>
              <a:rPr kumimoji="1" lang="en-US" sz="2000" dirty="0" smtClean="0"/>
              <a:t>-&gt;  grid search (traditional) </a:t>
            </a:r>
          </a:p>
          <a:p>
            <a:pPr lvl="1"/>
            <a:r>
              <a:rPr kumimoji="1" lang="en-US" sz="2000" dirty="0" smtClean="0"/>
              <a:t>-&gt; random search (recently purposed) </a:t>
            </a:r>
          </a:p>
          <a:p>
            <a:pPr lvl="1"/>
            <a:r>
              <a:rPr kumimoji="1" lang="en-US" sz="2000" dirty="0" smtClean="0"/>
              <a:t>-&gt;  combination of both </a:t>
            </a:r>
          </a:p>
          <a:p>
            <a:pPr marL="742950" lvl="1" indent="-285750">
              <a:buFont typeface="Arial" charset="0"/>
              <a:buChar char="•"/>
            </a:pPr>
            <a:endParaRPr kumimoji="1" lang="en-US" sz="2000" dirty="0" smtClean="0"/>
          </a:p>
          <a:p>
            <a:pPr lvl="1"/>
            <a:r>
              <a:rPr kumimoji="1" lang="en-US" sz="2000" dirty="0" smtClean="0"/>
              <a:t>-&gt; find optimized model among the ensembles </a:t>
            </a:r>
          </a:p>
          <a:p>
            <a:pPr lvl="1"/>
            <a:r>
              <a:rPr kumimoji="1" lang="en-US" sz="2000" dirty="0" smtClean="0"/>
              <a:t>-&gt; need an appropriate validation metric</a:t>
            </a:r>
            <a:endParaRPr kumimoji="1" lang="en-US" sz="2000" dirty="0" smtClean="0"/>
          </a:p>
          <a:p>
            <a:pPr lvl="1"/>
            <a:r>
              <a:rPr kumimoji="1" lang="en-US" sz="2000" dirty="0" smtClean="0"/>
              <a:t>-&gt; lots of training !! </a:t>
            </a:r>
            <a:endParaRPr kumimoji="1" lang="en-US" sz="2000" dirty="0"/>
          </a:p>
        </p:txBody>
      </p:sp>
      <p:sp>
        <p:nvSpPr>
          <p:cNvPr id="5" name="Curved Left Arrow 4"/>
          <p:cNvSpPr/>
          <p:nvPr/>
        </p:nvSpPr>
        <p:spPr>
          <a:xfrm>
            <a:off x="7459579" y="1989221"/>
            <a:ext cx="1042737" cy="173254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62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4163" y="1636294"/>
            <a:ext cx="30103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 Specify range and discretize</a:t>
            </a:r>
          </a:p>
          <a:p>
            <a:endParaRPr kumimoji="1" lang="en-US" altLang="zh-CN" dirty="0"/>
          </a:p>
          <a:p>
            <a:r>
              <a:rPr kumimoji="1" lang="en-US" altLang="zh-CN" dirty="0" err="1" smtClean="0"/>
              <a:t>crime_penalty</a:t>
            </a:r>
            <a:r>
              <a:rPr kumimoji="1" lang="en-US" altLang="zh-CN" dirty="0" smtClean="0"/>
              <a:t> -&gt; [a1, a2, 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] </a:t>
            </a:r>
          </a:p>
          <a:p>
            <a:r>
              <a:rPr kumimoji="1" lang="en-US" altLang="zh-CN" dirty="0" err="1" smtClean="0"/>
              <a:t>transit_penalty</a:t>
            </a:r>
            <a:r>
              <a:rPr kumimoji="1" lang="en-US" altLang="zh-CN" dirty="0" smtClean="0"/>
              <a:t>  -&gt; [ b1, b2, 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]</a:t>
            </a:r>
          </a:p>
          <a:p>
            <a:r>
              <a:rPr kumimoji="1" lang="en-US" altLang="zh-CN" dirty="0" err="1" smtClean="0"/>
              <a:t>shop_penalty</a:t>
            </a:r>
            <a:r>
              <a:rPr kumimoji="1" lang="en-US" altLang="zh-CN" dirty="0" smtClean="0"/>
              <a:t> -&gt; [c1, c2, 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]</a:t>
            </a:r>
          </a:p>
          <a:p>
            <a:r>
              <a:rPr kumimoji="1" lang="mr-IN" dirty="0" smtClean="0"/>
              <a:t>…</a:t>
            </a:r>
            <a:r>
              <a:rPr kumimoji="1" lang="en-US" dirty="0" smtClean="0"/>
              <a:t>.</a:t>
            </a:r>
            <a:endParaRPr kumimoji="1"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4163" y="3791707"/>
            <a:ext cx="35181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dirty="0" smtClean="0"/>
              <a:t>2. </a:t>
            </a:r>
            <a:r>
              <a:rPr kumimoji="1" lang="en-US" altLang="zh-CN" dirty="0" smtClean="0"/>
              <a:t>Exhaustive search through parameter space</a:t>
            </a:r>
          </a:p>
          <a:p>
            <a:endParaRPr kumimoji="1" lang="en-US" dirty="0"/>
          </a:p>
          <a:p>
            <a:r>
              <a:rPr kumimoji="1" lang="en-US" dirty="0" smtClean="0"/>
              <a:t>Cartesian product -&gt; (a1, b1, c1, </a:t>
            </a:r>
            <a:r>
              <a:rPr kumimoji="1" lang="mr-IN" dirty="0" smtClean="0"/>
              <a:t>…</a:t>
            </a:r>
            <a:r>
              <a:rPr kumimoji="1" lang="en-US" dirty="0" smtClean="0"/>
              <a:t>), </a:t>
            </a:r>
          </a:p>
          <a:p>
            <a:r>
              <a:rPr kumimoji="1" lang="en-US" dirty="0"/>
              <a:t>	</a:t>
            </a:r>
            <a:r>
              <a:rPr kumimoji="1" lang="en-US" dirty="0" smtClean="0"/>
              <a:t>	  (a1, b2, c1, </a:t>
            </a:r>
            <a:r>
              <a:rPr kumimoji="1" lang="mr-IN" dirty="0" smtClean="0"/>
              <a:t>…</a:t>
            </a:r>
            <a:r>
              <a:rPr kumimoji="1" lang="en-US" dirty="0" smtClean="0"/>
              <a:t>), </a:t>
            </a:r>
          </a:p>
          <a:p>
            <a:r>
              <a:rPr kumimoji="1" lang="en-US" dirty="0"/>
              <a:t>	</a:t>
            </a:r>
            <a:r>
              <a:rPr kumimoji="1" lang="en-US" dirty="0" smtClean="0"/>
              <a:t>	  (a2, b2, c2, </a:t>
            </a:r>
            <a:r>
              <a:rPr kumimoji="1" lang="mr-IN" dirty="0" smtClean="0"/>
              <a:t>…</a:t>
            </a:r>
            <a:r>
              <a:rPr kumimoji="1" lang="en-US" dirty="0" smtClean="0"/>
              <a:t>),</a:t>
            </a:r>
          </a:p>
          <a:p>
            <a:r>
              <a:rPr kumimoji="1" lang="en-US" dirty="0"/>
              <a:t>	</a:t>
            </a:r>
            <a:r>
              <a:rPr kumimoji="1" lang="en-US" dirty="0" smtClean="0"/>
              <a:t>	  </a:t>
            </a:r>
            <a:r>
              <a:rPr kumimoji="1" lang="mr-IN" dirty="0" smtClean="0"/>
              <a:t>…</a:t>
            </a:r>
            <a:endParaRPr kumimoji="1" lang="en-US" dirty="0" smtClean="0"/>
          </a:p>
          <a:p>
            <a:r>
              <a:rPr kumimoji="1" lang="en-US" dirty="0"/>
              <a:t>	</a:t>
            </a:r>
            <a:r>
              <a:rPr kumimoji="1" lang="en-US" dirty="0" smtClean="0"/>
              <a:t>	 </a:t>
            </a:r>
            <a:endParaRPr kumimoji="1"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980" y="2005262"/>
            <a:ext cx="5017270" cy="386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Screen Shot 2017-07-08 at 11.10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6" y="4306101"/>
            <a:ext cx="6871873" cy="234598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02692" y="35712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528083" y="914401"/>
            <a:ext cx="7958957" cy="3524516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4112  </a:t>
            </a:r>
            <a:r>
              <a:rPr kumimoji="1" lang="en-US" altLang="zh-CN" dirty="0" smtClean="0"/>
              <a:t>condominium condominium </a:t>
            </a:r>
            <a:r>
              <a:rPr kumimoji="1" lang="en-US" altLang="zh-CN" dirty="0"/>
              <a:t>units located in the </a:t>
            </a:r>
            <a:r>
              <a:rPr kumimoji="1" lang="en-US" altLang="zh-CN" dirty="0" smtClean="0"/>
              <a:t>great </a:t>
            </a:r>
            <a:r>
              <a:rPr kumimoji="1" lang="en-US" altLang="zh-CN" dirty="0"/>
              <a:t>Toronto </a:t>
            </a:r>
            <a:r>
              <a:rPr kumimoji="1" lang="en-US" altLang="zh-CN" dirty="0" smtClean="0"/>
              <a:t>area, from 67/140 different </a:t>
            </a:r>
            <a:r>
              <a:rPr kumimoji="1" lang="en-US" altLang="zh-CN" dirty="0" err="1" smtClean="0"/>
              <a:t>neighbourhoods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smtClean="0"/>
              <a:t>Features:</a:t>
            </a:r>
          </a:p>
          <a:p>
            <a:pPr>
              <a:buFont typeface="Wingdings" charset="2"/>
              <a:buChar char="l"/>
            </a:pPr>
            <a:r>
              <a:rPr kumimoji="1" lang="en-US" altLang="zh-CN" dirty="0" smtClean="0"/>
              <a:t>Housing Characteristics: </a:t>
            </a:r>
          </a:p>
          <a:p>
            <a:pPr marL="0" indent="0">
              <a:buNone/>
            </a:pPr>
            <a:r>
              <a:rPr kumimoji="1" lang="en-US" altLang="zh-CN" dirty="0" smtClean="0"/>
              <a:t>Unit size, number of bathrooms, number of bedrooms</a:t>
            </a:r>
          </a:p>
          <a:p>
            <a:pPr>
              <a:buFont typeface="Wingdings" charset="2"/>
              <a:buChar char="l"/>
            </a:pPr>
            <a:r>
              <a:rPr kumimoji="1" lang="en-US" altLang="zh-CN" dirty="0" err="1" smtClean="0"/>
              <a:t>Neighbourhood</a:t>
            </a:r>
            <a:r>
              <a:rPr kumimoji="1" lang="en-US" altLang="zh-CN" dirty="0" smtClean="0"/>
              <a:t> scores:</a:t>
            </a:r>
          </a:p>
          <a:p>
            <a:pPr marL="0" indent="0">
              <a:buNone/>
            </a:pPr>
            <a:r>
              <a:rPr kumimoji="1" lang="en-US" altLang="zh-CN" dirty="0" smtClean="0"/>
              <a:t>Crime rate, transit, health, entertainment, community, education, employment, diversity, shopping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907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61" y="3544560"/>
            <a:ext cx="6361489" cy="31004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6856" y="1619135"/>
            <a:ext cx="5908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dirty="0" smtClean="0"/>
              <a:t>Form hyper-parameter sets by random sampling across different dimensions </a:t>
            </a:r>
          </a:p>
          <a:p>
            <a:endParaRPr kumimoji="1" lang="en-US" dirty="0"/>
          </a:p>
          <a:p>
            <a:pPr marL="285750" indent="-285750">
              <a:buFont typeface="Arial" charset="0"/>
              <a:buChar char="•"/>
            </a:pPr>
            <a:r>
              <a:rPr kumimoji="1" lang="en-US" dirty="0" smtClean="0"/>
              <a:t>Able to explore and evaluate more of the hyper-parameter space efficiently </a:t>
            </a:r>
          </a:p>
        </p:txBody>
      </p:sp>
    </p:spTree>
    <p:extLst>
      <p:ext uri="{BB962C8B-B14F-4D97-AF65-F5344CB8AC3E}">
        <p14:creationId xmlns:p14="http://schemas.microsoft.com/office/powerpoint/2010/main" val="1815773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851" y="1748589"/>
            <a:ext cx="4956182" cy="962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 smtClean="0"/>
              <a:t>Why Score Function ?</a:t>
            </a:r>
            <a:endParaRPr lang="en-US" sz="36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994090" y="3176337"/>
            <a:ext cx="51542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dirty="0" smtClean="0"/>
              <a:t>Represent individual condo unit quality </a:t>
            </a:r>
          </a:p>
          <a:p>
            <a:pPr marL="285750" indent="-285750">
              <a:buFont typeface="Arial" charset="0"/>
              <a:buChar char="•"/>
            </a:pPr>
            <a:endParaRPr kumimoji="1" lang="en-US" dirty="0"/>
          </a:p>
          <a:p>
            <a:pPr marL="285750" indent="-285750">
              <a:buFont typeface="Arial" charset="0"/>
              <a:buChar char="•"/>
            </a:pPr>
            <a:r>
              <a:rPr kumimoji="1" lang="en-US" dirty="0" smtClean="0"/>
              <a:t>Efficient for comparing or ranking candidate units </a:t>
            </a:r>
          </a:p>
          <a:p>
            <a:pPr marL="285750" indent="-285750">
              <a:buFont typeface="Arial" charset="0"/>
              <a:buChar char="•"/>
            </a:pPr>
            <a:endParaRPr kumimoji="1" lang="en-US" dirty="0"/>
          </a:p>
          <a:p>
            <a:pPr marL="285750" indent="-285750">
              <a:buFont typeface="Arial" charset="0"/>
              <a:buChar char="•"/>
            </a:pPr>
            <a:r>
              <a:rPr kumimoji="1" lang="en-US" dirty="0" smtClean="0"/>
              <a:t>Provide reference for product pricing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46619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Pairwise comparison model 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84163" y="1861075"/>
            <a:ext cx="8597352" cy="2200596"/>
          </a:xfrm>
        </p:spPr>
        <p:txBody>
          <a:bodyPr>
            <a:normAutofit/>
          </a:bodyPr>
          <a:lstStyle/>
          <a:p>
            <a:pPr>
              <a:lnSpc>
                <a:spcPts val="1760"/>
              </a:lnSpc>
            </a:pPr>
            <a:r>
              <a:rPr kumimoji="1" lang="en-US" altLang="zh-CN" sz="2200" dirty="0"/>
              <a:t>A</a:t>
            </a:r>
            <a:r>
              <a:rPr kumimoji="1" lang="en-US" altLang="zh-CN" sz="2200" dirty="0" smtClean="0"/>
              <a:t> </a:t>
            </a:r>
            <a:r>
              <a:rPr kumimoji="1" lang="en-US" altLang="zh-CN" sz="2200" dirty="0"/>
              <a:t>simple logistic </a:t>
            </a:r>
            <a:r>
              <a:rPr kumimoji="1" lang="en-US" altLang="zh-CN" sz="2200" dirty="0" smtClean="0"/>
              <a:t>regression+ deep neural network </a:t>
            </a:r>
            <a:r>
              <a:rPr kumimoji="1" lang="en-US" altLang="zh-CN" sz="2200" dirty="0"/>
              <a:t>model that takes raw feature values as </a:t>
            </a:r>
            <a:r>
              <a:rPr kumimoji="1" lang="en-US" altLang="zh-CN" sz="2200" dirty="0" smtClean="0"/>
              <a:t>inputs</a:t>
            </a:r>
            <a:r>
              <a:rPr kumimoji="1" lang="en-US" altLang="zh-CN" sz="2200" dirty="0"/>
              <a:t> </a:t>
            </a:r>
            <a:r>
              <a:rPr kumimoji="1" lang="en-US" altLang="zh-CN" sz="2200" dirty="0" smtClean="0"/>
              <a:t>and provides binary outputs.</a:t>
            </a:r>
          </a:p>
          <a:p>
            <a:pPr>
              <a:lnSpc>
                <a:spcPts val="1760"/>
              </a:lnSpc>
            </a:pPr>
            <a:r>
              <a:rPr kumimoji="1" lang="en-US" altLang="zh-CN" sz="2200" dirty="0" smtClean="0"/>
              <a:t>Applied </a:t>
            </a:r>
            <a:r>
              <a:rPr kumimoji="1" lang="en-US" altLang="zh-CN" sz="2200" dirty="0"/>
              <a:t>a </a:t>
            </a:r>
            <a:r>
              <a:rPr kumimoji="1" lang="en-US" altLang="zh-CN" sz="2200" dirty="0" err="1" smtClean="0"/>
              <a:t>softmax</a:t>
            </a:r>
            <a:r>
              <a:rPr kumimoji="1" lang="en-US" altLang="zh-CN" sz="2200" dirty="0" smtClean="0"/>
              <a:t> to </a:t>
            </a:r>
            <a:r>
              <a:rPr kumimoji="1" lang="en-US" altLang="zh-CN" sz="2200" dirty="0"/>
              <a:t>render the resulting predictions in the form of probabilities. </a:t>
            </a:r>
            <a:r>
              <a:rPr kumimoji="1" lang="en-US" altLang="zh-CN" sz="2200" dirty="0" smtClean="0"/>
              <a:t>The </a:t>
            </a:r>
            <a:r>
              <a:rPr kumimoji="1" lang="en-US" altLang="zh-CN" sz="2200" dirty="0"/>
              <a:t>output of the </a:t>
            </a:r>
            <a:r>
              <a:rPr kumimoji="1" lang="en-US" altLang="zh-CN" sz="2200" dirty="0" err="1" smtClean="0"/>
              <a:t>Softmax</a:t>
            </a:r>
            <a:r>
              <a:rPr kumimoji="1" lang="en-US" altLang="zh-CN" sz="2200" dirty="0" smtClean="0"/>
              <a:t> function can </a:t>
            </a:r>
            <a:r>
              <a:rPr kumimoji="1" lang="en-US" altLang="zh-CN" sz="2200" dirty="0"/>
              <a:t>be used to represent a categorical distribution, which stands for a probability distribution </a:t>
            </a:r>
            <a:r>
              <a:rPr kumimoji="1" lang="en-US" altLang="zh-CN" sz="2200" dirty="0" smtClean="0"/>
              <a:t>over 0 and 1. </a:t>
            </a:r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7" name="图片 6" descr="Screen Shot 2017-07-08 at 11.26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4" y="4778437"/>
            <a:ext cx="8597351" cy="438095"/>
          </a:xfrm>
          <a:prstGeom prst="rect">
            <a:avLst/>
          </a:prstGeom>
        </p:spPr>
      </p:pic>
      <p:pic>
        <p:nvPicPr>
          <p:cNvPr id="8" name="图片 7" descr="Screen Shot 2017-07-08 at 11.26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5216532"/>
            <a:ext cx="8574087" cy="517591"/>
          </a:xfrm>
          <a:prstGeom prst="rect">
            <a:avLst/>
          </a:prstGeom>
        </p:spPr>
      </p:pic>
      <p:pic>
        <p:nvPicPr>
          <p:cNvPr id="9" name="图片 8" descr="Screen Shot 2017-07-08 at 11.26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9" y="5828666"/>
            <a:ext cx="850900" cy="4191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11568" y="5828666"/>
            <a:ext cx="5242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Label = 1 means that unit1 is priced higher than unit2.</a:t>
            </a:r>
          </a:p>
          <a:p>
            <a:r>
              <a:rPr kumimoji="1" lang="en-US" altLang="zh-CN" dirty="0" smtClean="0"/>
              <a:t>Unit1 has a higher quality.</a:t>
            </a:r>
            <a:endParaRPr kumimoji="1" lang="zh-CN" altLang="en-US" dirty="0"/>
          </a:p>
        </p:txBody>
      </p:sp>
      <p:pic>
        <p:nvPicPr>
          <p:cNvPr id="11" name="图片 10" descr="Screen Shot 2017-07-08 at 11.31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957" y="3739215"/>
            <a:ext cx="2195484" cy="7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4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Experiment result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162" y="1299549"/>
            <a:ext cx="8574087" cy="5377687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1800" dirty="0" smtClean="0"/>
              <a:t>Case1: Direct pairwise comparison without interactions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sz="1800" dirty="0" smtClean="0"/>
              <a:t>Case2: Direct pairwise comparison with interactions</a:t>
            </a:r>
          </a:p>
          <a:p>
            <a:pPr marL="0" indent="0">
              <a:buNone/>
            </a:pPr>
            <a:endParaRPr kumimoji="1" lang="en-US" altLang="zh-CN" sz="1800" dirty="0"/>
          </a:p>
          <a:p>
            <a:pPr marL="0" indent="0">
              <a:buNone/>
            </a:pPr>
            <a:endParaRPr kumimoji="1" lang="en-US" altLang="zh-CN" sz="1800" dirty="0" smtClean="0"/>
          </a:p>
          <a:p>
            <a:pPr marL="0" indent="0">
              <a:buNone/>
            </a:pPr>
            <a:r>
              <a:rPr kumimoji="1" lang="en-US" altLang="zh-CN" sz="1800" dirty="0" smtClean="0"/>
              <a:t>Case3: Euclidean distance with interactions</a:t>
            </a:r>
          </a:p>
          <a:p>
            <a:pPr marL="0" indent="0">
              <a:buNone/>
            </a:pPr>
            <a:endParaRPr kumimoji="1" lang="en-US" altLang="zh-CN" sz="1800" dirty="0" smtClean="0"/>
          </a:p>
          <a:p>
            <a:pPr marL="0" indent="0">
              <a:buNone/>
            </a:pPr>
            <a:endParaRPr kumimoji="1" lang="zh-CN" altLang="en-US" sz="1800" dirty="0"/>
          </a:p>
        </p:txBody>
      </p:sp>
      <p:pic>
        <p:nvPicPr>
          <p:cNvPr id="4" name="图片 3" descr="Screen Shot 2017-07-08 at 11.33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697602"/>
            <a:ext cx="4493726" cy="1458681"/>
          </a:xfrm>
          <a:prstGeom prst="rect">
            <a:avLst/>
          </a:prstGeom>
        </p:spPr>
      </p:pic>
      <p:pic>
        <p:nvPicPr>
          <p:cNvPr id="5" name="图片 4" descr="without interact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53" y="1299549"/>
            <a:ext cx="3063396" cy="1700197"/>
          </a:xfrm>
          <a:prstGeom prst="rect">
            <a:avLst/>
          </a:prstGeom>
        </p:spPr>
      </p:pic>
      <p:pic>
        <p:nvPicPr>
          <p:cNvPr id="8" name="图片 7" descr="Screen Shot 2017-07-08 at 11.40.0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21" y="3476294"/>
            <a:ext cx="4320221" cy="1138669"/>
          </a:xfrm>
          <a:prstGeom prst="rect">
            <a:avLst/>
          </a:prstGeom>
        </p:spPr>
      </p:pic>
      <p:pic>
        <p:nvPicPr>
          <p:cNvPr id="9" name="图片 8" descr="with interaction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53" y="3156283"/>
            <a:ext cx="3002676" cy="1722753"/>
          </a:xfrm>
          <a:prstGeom prst="rect">
            <a:avLst/>
          </a:prstGeom>
        </p:spPr>
      </p:pic>
      <p:pic>
        <p:nvPicPr>
          <p:cNvPr id="11" name="图片 10" descr="Screen Shot 2017-07-08 at 11.42.1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8" y="5040431"/>
            <a:ext cx="4295073" cy="1013045"/>
          </a:xfrm>
          <a:prstGeom prst="rect">
            <a:avLst/>
          </a:prstGeom>
        </p:spPr>
      </p:pic>
      <p:pic>
        <p:nvPicPr>
          <p:cNvPr id="12" name="图片 11" descr="euclidea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54" y="4987210"/>
            <a:ext cx="3002676" cy="169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5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371390" y="2892675"/>
            <a:ext cx="2213810" cy="221381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Unit Quality Ranking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074475">
            <a:off x="2105091" y="3090411"/>
            <a:ext cx="1219200" cy="545432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9381472">
            <a:off x="2105091" y="4311393"/>
            <a:ext cx="1219200" cy="545432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9855" y="2129383"/>
            <a:ext cx="15648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sz="2800" b="1" dirty="0" smtClean="0"/>
              <a:t>Score </a:t>
            </a:r>
          </a:p>
          <a:p>
            <a:pPr algn="ctr"/>
            <a:r>
              <a:rPr kumimoji="1" lang="en-US" sz="2800" b="1" dirty="0" smtClean="0"/>
              <a:t>Function </a:t>
            </a:r>
            <a:endParaRPr kumimoji="1"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84163" y="5152911"/>
            <a:ext cx="20553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sz="2800" b="1" dirty="0" smtClean="0"/>
              <a:t>Comparison </a:t>
            </a:r>
          </a:p>
          <a:p>
            <a:pPr algn="ctr"/>
            <a:r>
              <a:rPr kumimoji="1" lang="en-US" sz="2800" b="1" dirty="0" smtClean="0"/>
              <a:t>Models</a:t>
            </a:r>
            <a:endParaRPr kumimoji="1" lang="en-US" sz="2800" b="1" dirty="0"/>
          </a:p>
        </p:txBody>
      </p:sp>
      <p:sp>
        <p:nvSpPr>
          <p:cNvPr id="9" name="Right Arrow 8"/>
          <p:cNvSpPr/>
          <p:nvPr/>
        </p:nvSpPr>
        <p:spPr>
          <a:xfrm>
            <a:off x="5706049" y="3646086"/>
            <a:ext cx="1219200" cy="545432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49003" y="3204405"/>
            <a:ext cx="218367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sz="2800" b="1" dirty="0" smtClean="0"/>
              <a:t>Performance </a:t>
            </a:r>
          </a:p>
          <a:p>
            <a:pPr algn="ctr"/>
            <a:r>
              <a:rPr kumimoji="1" lang="en-US" sz="2800" b="1" dirty="0" smtClean="0"/>
              <a:t>Measures</a:t>
            </a:r>
          </a:p>
          <a:p>
            <a:pPr algn="ctr"/>
            <a:r>
              <a:rPr kumimoji="1" lang="en-US" dirty="0" smtClean="0"/>
              <a:t>(Accuracy, </a:t>
            </a:r>
          </a:p>
          <a:p>
            <a:pPr algn="ctr"/>
            <a:r>
              <a:rPr kumimoji="1" lang="en-US" dirty="0" err="1" smtClean="0"/>
              <a:t>HR@k</a:t>
            </a:r>
            <a:r>
              <a:rPr kumimoji="1" lang="en-US" dirty="0" smtClean="0"/>
              <a:t>, </a:t>
            </a:r>
            <a:r>
              <a:rPr kumimoji="1" lang="en-US" dirty="0" err="1" smtClean="0"/>
              <a:t>etc</a:t>
            </a:r>
            <a:r>
              <a:rPr kumimoji="1" lang="en-US" dirty="0" smtClean="0"/>
              <a:t>)</a:t>
            </a:r>
            <a:endParaRPr kumimoji="1" lang="en-US" dirty="0"/>
          </a:p>
        </p:txBody>
      </p:sp>
      <p:sp>
        <p:nvSpPr>
          <p:cNvPr id="21" name="Bent Arrow 20"/>
          <p:cNvSpPr/>
          <p:nvPr/>
        </p:nvSpPr>
        <p:spPr>
          <a:xfrm flipH="1">
            <a:off x="2404687" y="2335678"/>
            <a:ext cx="5536154" cy="751136"/>
          </a:xfrm>
          <a:prstGeom prst="bentArrow">
            <a:avLst>
              <a:gd name="adj1" fmla="val 30288"/>
              <a:gd name="adj2" fmla="val 15144"/>
              <a:gd name="adj3" fmla="val 25000"/>
              <a:gd name="adj4" fmla="val 43750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76306" y="1762441"/>
            <a:ext cx="2217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800" b="1" dirty="0" smtClean="0"/>
              <a:t>Refine Design</a:t>
            </a:r>
            <a:endParaRPr kumimoji="1"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38077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55031" y="2117558"/>
            <a:ext cx="72283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sz="2000" dirty="0" smtClean="0"/>
              <a:t>Complement Comparison Models to enable </a:t>
            </a:r>
            <a:r>
              <a:rPr kumimoji="1" lang="en-US" sz="2000" dirty="0" err="1" smtClean="0"/>
              <a:t>listwise</a:t>
            </a:r>
            <a:r>
              <a:rPr kumimoji="1" lang="en-US" sz="2000" dirty="0" smtClean="0"/>
              <a:t> comparisons</a:t>
            </a:r>
          </a:p>
          <a:p>
            <a:pPr marL="285750" indent="-285750">
              <a:buFont typeface="Arial" charset="0"/>
              <a:buChar char="•"/>
            </a:pPr>
            <a:endParaRPr kumimoji="1" lang="en-US" sz="2000" dirty="0"/>
          </a:p>
          <a:p>
            <a:pPr marL="285750" indent="-285750">
              <a:buFont typeface="Arial" charset="0"/>
              <a:buChar char="•"/>
            </a:pPr>
            <a:r>
              <a:rPr kumimoji="1" lang="en-US" sz="2000" dirty="0" smtClean="0"/>
              <a:t>Expand feature set, include historical data (time-series model)</a:t>
            </a:r>
          </a:p>
          <a:p>
            <a:pPr marL="285750" indent="-285750">
              <a:buFont typeface="Arial" charset="0"/>
              <a:buChar char="•"/>
            </a:pPr>
            <a:endParaRPr kumimoji="1" lang="en-US" sz="2000" dirty="0"/>
          </a:p>
          <a:p>
            <a:pPr marL="285750" indent="-285750">
              <a:buFont typeface="Arial" charset="0"/>
              <a:buChar char="•"/>
            </a:pPr>
            <a:r>
              <a:rPr kumimoji="1" lang="en-US" sz="2000" dirty="0" smtClean="0"/>
              <a:t>Adapt online training, explore variants of </a:t>
            </a:r>
            <a:r>
              <a:rPr kumimoji="1" lang="en-US" sz="2000" dirty="0" err="1" smtClean="0"/>
              <a:t>autoencoder</a:t>
            </a:r>
            <a:endParaRPr kumimoji="1" lang="en-US" sz="2000" dirty="0"/>
          </a:p>
        </p:txBody>
      </p:sp>
    </p:spTree>
    <p:extLst>
      <p:ext uri="{BB962C8B-B14F-4D97-AF65-F5344CB8AC3E}">
        <p14:creationId xmlns:p14="http://schemas.microsoft.com/office/powerpoint/2010/main" val="186832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 Predictor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4163" y="1639013"/>
            <a:ext cx="867410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sz="2000" dirty="0" smtClean="0"/>
              <a:t>Network Components:</a:t>
            </a:r>
          </a:p>
          <a:p>
            <a:endParaRPr kumimoji="1" lang="en-US" dirty="0"/>
          </a:p>
          <a:p>
            <a:r>
              <a:rPr kumimoji="1" lang="en-US" b="1" i="1" dirty="0" smtClean="0"/>
              <a:t>Fully-Connected Layer (FC)</a:t>
            </a:r>
            <a:r>
              <a:rPr kumimoji="1" lang="en-US" i="1" dirty="0" smtClean="0"/>
              <a:t>: </a:t>
            </a:r>
          </a:p>
          <a:p>
            <a:r>
              <a:rPr kumimoji="1" lang="en-US" dirty="0"/>
              <a:t>	</a:t>
            </a:r>
            <a:r>
              <a:rPr kumimoji="1" lang="en-US" dirty="0" smtClean="0"/>
              <a:t>neurons from the previous and current layers are mutually connected</a:t>
            </a:r>
            <a:endParaRPr kumimoji="1" lang="en-US" dirty="0"/>
          </a:p>
          <a:p>
            <a:r>
              <a:rPr kumimoji="1" lang="en-US" b="1" i="1" dirty="0" smtClean="0"/>
              <a:t>Dropout:</a:t>
            </a:r>
          </a:p>
          <a:p>
            <a:r>
              <a:rPr kumimoji="1" lang="en-US" dirty="0"/>
              <a:t>	</a:t>
            </a:r>
            <a:r>
              <a:rPr kumimoji="1" lang="en-US" dirty="0" smtClean="0"/>
              <a:t>Randomly turn off neurons to prevent over-fitting and enable model ensembles  </a:t>
            </a:r>
          </a:p>
          <a:p>
            <a:endParaRPr kumimoji="1" lang="en-US" dirty="0"/>
          </a:p>
          <a:p>
            <a:endParaRPr kumimoji="1" lang="en-US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en-US" sz="2000" dirty="0" smtClean="0"/>
              <a:t>Network Architecture: </a:t>
            </a:r>
          </a:p>
          <a:p>
            <a:endParaRPr kumimoji="1" lang="en-US" dirty="0"/>
          </a:p>
          <a:p>
            <a:r>
              <a:rPr kumimoji="1" lang="en-US" sz="2400" b="1" i="1" dirty="0" smtClean="0"/>
              <a:t>Input -&gt; FC -&gt; Dropout -&gt; FC -&gt; Dropout -&gt; FC -&gt; Dropout -&gt; Output</a:t>
            </a:r>
          </a:p>
          <a:p>
            <a:endParaRPr kumimoji="1" lang="en-US" sz="2400" b="1" i="1" dirty="0"/>
          </a:p>
          <a:p>
            <a:pPr marL="285750" indent="-285750">
              <a:buFont typeface="Arial" charset="0"/>
              <a:buChar char="•"/>
            </a:pPr>
            <a:r>
              <a:rPr kumimoji="1" lang="en-US" sz="2000" dirty="0" smtClean="0"/>
              <a:t>Critical Factor Analysis :</a:t>
            </a:r>
          </a:p>
          <a:p>
            <a:endParaRPr kumimoji="1" lang="en-US" dirty="0"/>
          </a:p>
          <a:p>
            <a:r>
              <a:rPr kumimoji="1" lang="en-US" dirty="0" smtClean="0"/>
              <a:t>	Influential Features -&gt; more connections &amp; larger weights</a:t>
            </a:r>
          </a:p>
          <a:p>
            <a:r>
              <a:rPr kumimoji="1" lang="en-US" dirty="0"/>
              <a:t>	</a:t>
            </a:r>
            <a:r>
              <a:rPr kumimoji="1" lang="en-US" dirty="0" smtClean="0"/>
              <a:t>		-&gt; as score model priors/constraints  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884585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Representation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2" y="2877417"/>
            <a:ext cx="7639065" cy="24869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4210" y="5562396"/>
            <a:ext cx="647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</a:t>
            </a:r>
            <a:r>
              <a:rPr kumimoji="1"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cambridgespark.com</a:t>
            </a:r>
            <a:r>
              <a:rPr kumimoji="1"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/content/tutorials/convolutional-neural-networks-with-</a:t>
            </a:r>
            <a:r>
              <a:rPr kumimoji="1"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keras</a:t>
            </a:r>
            <a:r>
              <a:rPr kumimoji="1"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kumimoji="1"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index.html</a:t>
            </a:r>
            <a:endParaRPr kumimoji="1"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419" y="1940714"/>
            <a:ext cx="85409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400" b="1" i="1" dirty="0"/>
              <a:t>Input -&gt; FC -&gt; Dropout -&gt; FC -&gt; Dropout -&gt; FC -&gt; Dropout -&gt; Output</a:t>
            </a:r>
          </a:p>
          <a:p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1017621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Autoencoder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75" y="2638376"/>
            <a:ext cx="5341827" cy="3992562"/>
          </a:xfrm>
        </p:spPr>
      </p:pic>
      <p:sp>
        <p:nvSpPr>
          <p:cNvPr id="5" name="TextBox 4"/>
          <p:cNvSpPr txBox="1"/>
          <p:nvPr/>
        </p:nvSpPr>
        <p:spPr>
          <a:xfrm>
            <a:off x="1013225" y="6487057"/>
            <a:ext cx="4594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</a:t>
            </a:r>
            <a:r>
              <a:rPr kumimoji="1" lang="en-US" sz="1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en.wikipedia.org</a:t>
            </a:r>
            <a:r>
              <a:rPr kumimoji="1"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/wiki/</a:t>
            </a:r>
            <a:r>
              <a:rPr kumimoji="1" lang="en-US" sz="1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Autoencoder</a:t>
            </a:r>
            <a:r>
              <a:rPr kumimoji="1"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#/media/</a:t>
            </a:r>
            <a:r>
              <a:rPr kumimoji="1" lang="en-US" sz="1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File:Autoencoder_structure.png</a:t>
            </a:r>
            <a:endParaRPr kumimoji="1" 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0652" y="1443789"/>
            <a:ext cx="73538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 smtClean="0"/>
              <a:t>Mechanism for learning effective inner representations -&gt; lower dimensions </a:t>
            </a:r>
          </a:p>
          <a:p>
            <a:endParaRPr kumimoji="1" lang="en-US" dirty="0"/>
          </a:p>
          <a:p>
            <a:r>
              <a:rPr kumimoji="1" lang="en-US" dirty="0" smtClean="0"/>
              <a:t>Unsupervised learning -&gt; no need for labels</a:t>
            </a:r>
          </a:p>
          <a:p>
            <a:endParaRPr kumimoji="1" lang="en-US" dirty="0"/>
          </a:p>
          <a:p>
            <a:r>
              <a:rPr kumimoji="1" lang="en-US" dirty="0" smtClean="0"/>
              <a:t>Easy to extend -&gt; various constraints can be applied  </a:t>
            </a:r>
            <a:endParaRPr kumimoji="1"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90193" y="3193867"/>
            <a:ext cx="296805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 smtClean="0"/>
              <a:t>X : Original input </a:t>
            </a:r>
          </a:p>
          <a:p>
            <a:r>
              <a:rPr kumimoji="1" lang="en-US" dirty="0" smtClean="0"/>
              <a:t>(size, # of rooms, </a:t>
            </a:r>
          </a:p>
          <a:p>
            <a:r>
              <a:rPr kumimoji="1" lang="en-US" dirty="0" smtClean="0"/>
              <a:t>neighborhood scores)</a:t>
            </a:r>
          </a:p>
          <a:p>
            <a:endParaRPr kumimoji="1" lang="en-US" dirty="0"/>
          </a:p>
          <a:p>
            <a:r>
              <a:rPr kumimoji="1" lang="en-US" dirty="0" smtClean="0"/>
              <a:t>Z : down-sized representation</a:t>
            </a:r>
          </a:p>
          <a:p>
            <a:r>
              <a:rPr kumimoji="1" lang="en-US" dirty="0" smtClean="0"/>
              <a:t>(score function)</a:t>
            </a:r>
          </a:p>
          <a:p>
            <a:endParaRPr kumimoji="1" lang="en-US" dirty="0"/>
          </a:p>
          <a:p>
            <a:r>
              <a:rPr kumimoji="1" lang="en-US" dirty="0" smtClean="0"/>
              <a:t>X’ : up-sized output</a:t>
            </a:r>
          </a:p>
          <a:p>
            <a:r>
              <a:rPr kumimoji="1" lang="en-US" dirty="0" smtClean="0"/>
              <a:t>(</a:t>
            </a:r>
            <a:r>
              <a:rPr kumimoji="1" lang="en-US" dirty="0"/>
              <a:t>r</a:t>
            </a:r>
            <a:r>
              <a:rPr kumimoji="1" lang="en-US" dirty="0" smtClean="0"/>
              <a:t>econstructed input)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1146435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9722" y="1572126"/>
                <a:ext cx="8782982" cy="4011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kumimoji="1" lang="en-US" sz="2000" dirty="0" smtClean="0"/>
                  <a:t>Architecture:</a:t>
                </a:r>
              </a:p>
              <a:p>
                <a:endParaRPr kumimoji="1" lang="en-US" dirty="0"/>
              </a:p>
              <a:p>
                <a:r>
                  <a:rPr kumimoji="1" lang="en-US" b="1" i="1" dirty="0" smtClean="0"/>
                  <a:t>Encoder (used as Score Function): </a:t>
                </a:r>
              </a:p>
              <a:p>
                <a:r>
                  <a:rPr kumimoji="1" lang="en-US" dirty="0"/>
                  <a:t>	D</a:t>
                </a:r>
                <a:r>
                  <a:rPr kumimoji="1" lang="en-US" dirty="0" smtClean="0"/>
                  <a:t>own sampling with stacked FCs</a:t>
                </a:r>
              </a:p>
              <a:p>
                <a:r>
                  <a:rPr kumimoji="1" lang="en-US" dirty="0"/>
                  <a:t>	</a:t>
                </a:r>
                <a:r>
                  <a:rPr kumimoji="1" lang="en-US" dirty="0" smtClean="0"/>
                  <a:t>Raw feature dimension space -&gt; Lower dimensions -&gt; Single scalar</a:t>
                </a:r>
              </a:p>
              <a:p>
                <a:endParaRPr kumimoji="1" lang="en-US" dirty="0"/>
              </a:p>
              <a:p>
                <a:r>
                  <a:rPr kumimoji="1" lang="en-US" b="1" i="1" dirty="0" smtClean="0"/>
                  <a:t>Decoder (only used in training, not used in production): </a:t>
                </a:r>
              </a:p>
              <a:p>
                <a:r>
                  <a:rPr kumimoji="1" lang="en-US" dirty="0"/>
                  <a:t>	U</a:t>
                </a:r>
                <a:r>
                  <a:rPr kumimoji="1" lang="en-US" dirty="0" smtClean="0"/>
                  <a:t>p sampling with stacked FCs </a:t>
                </a:r>
              </a:p>
              <a:p>
                <a:r>
                  <a:rPr kumimoji="1" lang="en-US" dirty="0"/>
                  <a:t>	S</a:t>
                </a:r>
                <a:r>
                  <a:rPr kumimoji="1" lang="en-US" dirty="0" smtClean="0"/>
                  <a:t>ingle score -&gt; Higher dimensions -&gt; Reconstructed feature dimension space</a:t>
                </a:r>
              </a:p>
              <a:p>
                <a:endParaRPr kumimoji="1" lang="en-US" dirty="0" smtClean="0"/>
              </a:p>
              <a:p>
                <a:r>
                  <a:rPr kumimoji="1" lang="en-US" b="1" i="1" dirty="0" smtClean="0"/>
                  <a:t>Loss Function (</a:t>
                </a:r>
                <a14:m>
                  <m:oMath xmlns:m="http://schemas.openxmlformats.org/officeDocument/2006/math">
                    <m:r>
                      <a:rPr kumimoji="1"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kumimoji="1" lang="en-US" b="1" i="1" dirty="0" smtClean="0"/>
                  <a:t>):</a:t>
                </a:r>
              </a:p>
              <a:p>
                <a:r>
                  <a:rPr kumimoji="1" lang="en-US" dirty="0"/>
                  <a:t>	</a:t>
                </a:r>
                <a:r>
                  <a:rPr kumimoji="1" lang="en-US" dirty="0" smtClean="0"/>
                  <a:t>Experimentally-determined metric -&gt; Mean Squared, </a:t>
                </a:r>
                <a:r>
                  <a:rPr kumimoji="1" lang="en-US" dirty="0"/>
                  <a:t>L</a:t>
                </a:r>
                <a:r>
                  <a:rPr kumimoji="1" lang="en-US" dirty="0" smtClean="0"/>
                  <a:t>og Entropy </a:t>
                </a:r>
              </a:p>
              <a:p>
                <a:r>
                  <a:rPr kumimoji="1" lang="en-US" dirty="0"/>
                  <a:t>	</a:t>
                </a:r>
                <a:r>
                  <a:rPr kumimoji="1" lang="en-US" dirty="0" smtClean="0"/>
                  <a:t>Incorporated with model priors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</m:oMath>
                </a14:m>
                <a:r>
                  <a:rPr kumimoji="1" lang="en-US" dirty="0" smtClean="0"/>
                  <a:t>) -&gt; influential factors, weight distributions, </a:t>
                </a:r>
                <a:r>
                  <a:rPr kumimoji="1" lang="en-US" dirty="0" err="1" smtClean="0"/>
                  <a:t>etc</a:t>
                </a:r>
                <a:endParaRPr kumimoji="1"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22" y="1572126"/>
                <a:ext cx="8782982" cy="4011996"/>
              </a:xfrm>
              <a:prstGeom prst="rect">
                <a:avLst/>
              </a:prstGeom>
              <a:blipFill rotWithShape="0">
                <a:blip r:embed="rId2"/>
                <a:stretch>
                  <a:fillRect l="-625" t="-912"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693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Representation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82414" y="2415368"/>
            <a:ext cx="745130" cy="3366921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41942" y="2976842"/>
            <a:ext cx="685801" cy="221381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870944" y="2976843"/>
            <a:ext cx="629652" cy="221381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471144" y="2415367"/>
            <a:ext cx="794083" cy="336692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162460" y="3886271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22153" y="3124271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22153" y="3797078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59" y="4500925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23081" y="3122348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9070" y="3793231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19070" y="4503258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03563" y="2561531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97887" y="3337487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97887" y="4141268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97887" y="5006333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605496" y="2561531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605496" y="3294168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605496" y="4033946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605496" y="4908117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16" idx="6"/>
            <a:endCxn id="10" idx="2"/>
          </p:cNvCxnSpPr>
          <p:nvPr/>
        </p:nvCxnSpPr>
        <p:spPr>
          <a:xfrm>
            <a:off x="1428941" y="2824220"/>
            <a:ext cx="1093212" cy="562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2" idx="2"/>
          </p:cNvCxnSpPr>
          <p:nvPr/>
        </p:nvCxnSpPr>
        <p:spPr>
          <a:xfrm flipV="1">
            <a:off x="1438137" y="4763614"/>
            <a:ext cx="1083222" cy="5296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395466" y="4139352"/>
            <a:ext cx="1160162" cy="343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12" idx="2"/>
          </p:cNvCxnSpPr>
          <p:nvPr/>
        </p:nvCxnSpPr>
        <p:spPr>
          <a:xfrm>
            <a:off x="1438137" y="4443008"/>
            <a:ext cx="1083222" cy="3206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8" idx="2"/>
          </p:cNvCxnSpPr>
          <p:nvPr/>
        </p:nvCxnSpPr>
        <p:spPr>
          <a:xfrm flipV="1">
            <a:off x="2987085" y="4148960"/>
            <a:ext cx="1175375" cy="6065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1" idx="2"/>
          </p:cNvCxnSpPr>
          <p:nvPr/>
        </p:nvCxnSpPr>
        <p:spPr>
          <a:xfrm>
            <a:off x="1456745" y="2824221"/>
            <a:ext cx="1065408" cy="1235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11" idx="2"/>
          </p:cNvCxnSpPr>
          <p:nvPr/>
        </p:nvCxnSpPr>
        <p:spPr>
          <a:xfrm>
            <a:off x="1384825" y="3632730"/>
            <a:ext cx="1137328" cy="427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8" idx="2"/>
          </p:cNvCxnSpPr>
          <p:nvPr/>
        </p:nvCxnSpPr>
        <p:spPr>
          <a:xfrm>
            <a:off x="3054967" y="4072650"/>
            <a:ext cx="1107493" cy="76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8" idx="2"/>
          </p:cNvCxnSpPr>
          <p:nvPr/>
        </p:nvCxnSpPr>
        <p:spPr>
          <a:xfrm>
            <a:off x="3046737" y="3393869"/>
            <a:ext cx="1115723" cy="7550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1" idx="2"/>
          </p:cNvCxnSpPr>
          <p:nvPr/>
        </p:nvCxnSpPr>
        <p:spPr>
          <a:xfrm flipV="1">
            <a:off x="1434128" y="4059767"/>
            <a:ext cx="1088025" cy="12206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0" idx="2"/>
          </p:cNvCxnSpPr>
          <p:nvPr/>
        </p:nvCxnSpPr>
        <p:spPr>
          <a:xfrm flipV="1">
            <a:off x="1350519" y="3386960"/>
            <a:ext cx="1171634" cy="10816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0" idx="2"/>
          </p:cNvCxnSpPr>
          <p:nvPr/>
        </p:nvCxnSpPr>
        <p:spPr>
          <a:xfrm flipV="1">
            <a:off x="1388060" y="3386960"/>
            <a:ext cx="1134093" cy="2691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12" idx="2"/>
          </p:cNvCxnSpPr>
          <p:nvPr/>
        </p:nvCxnSpPr>
        <p:spPr>
          <a:xfrm>
            <a:off x="1429168" y="3680991"/>
            <a:ext cx="1092191" cy="10826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10" idx="2"/>
          </p:cNvCxnSpPr>
          <p:nvPr/>
        </p:nvCxnSpPr>
        <p:spPr>
          <a:xfrm flipV="1">
            <a:off x="1391451" y="3386960"/>
            <a:ext cx="1130702" cy="1889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12" idx="2"/>
          </p:cNvCxnSpPr>
          <p:nvPr/>
        </p:nvCxnSpPr>
        <p:spPr>
          <a:xfrm>
            <a:off x="1434128" y="2830713"/>
            <a:ext cx="1087231" cy="1932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13" idx="2"/>
          </p:cNvCxnSpPr>
          <p:nvPr/>
        </p:nvCxnSpPr>
        <p:spPr>
          <a:xfrm flipV="1">
            <a:off x="4695569" y="3385037"/>
            <a:ext cx="1227512" cy="703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14" idx="2"/>
          </p:cNvCxnSpPr>
          <p:nvPr/>
        </p:nvCxnSpPr>
        <p:spPr>
          <a:xfrm flipV="1">
            <a:off x="4627392" y="4055920"/>
            <a:ext cx="1291678" cy="930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15" idx="2"/>
          </p:cNvCxnSpPr>
          <p:nvPr/>
        </p:nvCxnSpPr>
        <p:spPr>
          <a:xfrm>
            <a:off x="4676519" y="4123937"/>
            <a:ext cx="1242551" cy="6420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23" idx="2"/>
          </p:cNvCxnSpPr>
          <p:nvPr/>
        </p:nvCxnSpPr>
        <p:spPr>
          <a:xfrm>
            <a:off x="6387359" y="4818463"/>
            <a:ext cx="1218137" cy="3523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4" idx="6"/>
            <a:endCxn id="23" idx="2"/>
          </p:cNvCxnSpPr>
          <p:nvPr/>
        </p:nvCxnSpPr>
        <p:spPr>
          <a:xfrm>
            <a:off x="6444448" y="4055920"/>
            <a:ext cx="1161048" cy="11148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20" idx="2"/>
          </p:cNvCxnSpPr>
          <p:nvPr/>
        </p:nvCxnSpPr>
        <p:spPr>
          <a:xfrm flipV="1">
            <a:off x="6417157" y="2824220"/>
            <a:ext cx="1188339" cy="1242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23" idx="2"/>
          </p:cNvCxnSpPr>
          <p:nvPr/>
        </p:nvCxnSpPr>
        <p:spPr>
          <a:xfrm>
            <a:off x="6444448" y="3336463"/>
            <a:ext cx="1161048" cy="18343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21" idx="2"/>
          </p:cNvCxnSpPr>
          <p:nvPr/>
        </p:nvCxnSpPr>
        <p:spPr>
          <a:xfrm>
            <a:off x="6417157" y="3349333"/>
            <a:ext cx="1188339" cy="207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20" idx="2"/>
          </p:cNvCxnSpPr>
          <p:nvPr/>
        </p:nvCxnSpPr>
        <p:spPr>
          <a:xfrm flipV="1">
            <a:off x="6439656" y="2824220"/>
            <a:ext cx="1165840" cy="19591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21" idx="2"/>
          </p:cNvCxnSpPr>
          <p:nvPr/>
        </p:nvCxnSpPr>
        <p:spPr>
          <a:xfrm flipV="1">
            <a:off x="6397115" y="3556857"/>
            <a:ext cx="1208381" cy="12555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22" idx="2"/>
          </p:cNvCxnSpPr>
          <p:nvPr/>
        </p:nvCxnSpPr>
        <p:spPr>
          <a:xfrm flipV="1">
            <a:off x="6417157" y="4296635"/>
            <a:ext cx="1188339" cy="521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endCxn id="22" idx="2"/>
          </p:cNvCxnSpPr>
          <p:nvPr/>
        </p:nvCxnSpPr>
        <p:spPr>
          <a:xfrm>
            <a:off x="6396173" y="4059472"/>
            <a:ext cx="1209323" cy="237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21" idx="2"/>
          </p:cNvCxnSpPr>
          <p:nvPr/>
        </p:nvCxnSpPr>
        <p:spPr>
          <a:xfrm flipV="1">
            <a:off x="6406346" y="3556857"/>
            <a:ext cx="1199150" cy="5418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22" idx="2"/>
          </p:cNvCxnSpPr>
          <p:nvPr/>
        </p:nvCxnSpPr>
        <p:spPr>
          <a:xfrm>
            <a:off x="6456044" y="3353509"/>
            <a:ext cx="1149452" cy="9431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20" idx="2"/>
          </p:cNvCxnSpPr>
          <p:nvPr/>
        </p:nvCxnSpPr>
        <p:spPr>
          <a:xfrm flipV="1">
            <a:off x="6404195" y="2824220"/>
            <a:ext cx="1201301" cy="5677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72596" y="6147387"/>
            <a:ext cx="1616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000" b="1" dirty="0" smtClean="0"/>
              <a:t>Raw Features</a:t>
            </a:r>
            <a:endParaRPr kumimoji="1" lang="en-US" sz="20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2792513" y="5484397"/>
            <a:ext cx="20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400" b="1" dirty="0" smtClean="0"/>
              <a:t>Score Function</a:t>
            </a:r>
            <a:endParaRPr kumimoji="1" lang="en-US" sz="240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6996427" y="6141909"/>
            <a:ext cx="1714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sz="2000" b="1" dirty="0" smtClean="0"/>
              <a:t>Reconstructed</a:t>
            </a:r>
          </a:p>
          <a:p>
            <a:pPr algn="ctr"/>
            <a:r>
              <a:rPr kumimoji="1" lang="en-US" sz="2000" b="1" dirty="0" smtClean="0"/>
              <a:t>Features</a:t>
            </a:r>
            <a:endParaRPr kumimoji="1"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2851425" y="1349508"/>
                <a:ext cx="3517053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kumimoji="1"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kumimoji="1" lang="is-I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is-I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kumimoji="1"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kumimoji="1"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kumimoji="1"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1"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kumimoji="1"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𝑋</m:t>
                                  </m:r>
                                  <m:r>
                                    <a:rPr kumimoji="1"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kumimoji="1"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kumimoji="1"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 </m:t>
                          </m:r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l-G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Ω</m:t>
                          </m:r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  <m:r>
                            <a:rPr kumimoji="1"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425" y="1349508"/>
                <a:ext cx="3517053" cy="756233"/>
              </a:xfrm>
              <a:prstGeom prst="rect">
                <a:avLst/>
              </a:prstGeom>
              <a:blipFill rotWithShape="0">
                <a:blip r:embed="rId2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2021620" y="2516669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kumimoji="1" lang="en-US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620" y="2516669"/>
                <a:ext cx="374141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6758344" y="2414075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</m:oMath>
                  </m:oMathPara>
                </a14:m>
                <a:endParaRPr kumimoji="1"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344" y="2414075"/>
                <a:ext cx="399597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Rectangle 101"/>
          <p:cNvSpPr/>
          <p:nvPr/>
        </p:nvSpPr>
        <p:spPr>
          <a:xfrm>
            <a:off x="284163" y="2284210"/>
            <a:ext cx="4785142" cy="375400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9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</a:t>
            </a:r>
            <a:r>
              <a:rPr lang="en-US" dirty="0" err="1" smtClean="0"/>
              <a:t>Autodencoder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129198" y="1763617"/>
            <a:ext cx="745130" cy="3366921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788726" y="2325091"/>
            <a:ext cx="685801" cy="221381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509244" y="3234520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868937" y="2472520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68937" y="3145327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68143" y="3849174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50347" y="1909780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44671" y="2685736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44671" y="3489517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244671" y="4354582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8" idx="6"/>
            <a:endCxn id="12" idx="2"/>
          </p:cNvCxnSpPr>
          <p:nvPr/>
        </p:nvCxnSpPr>
        <p:spPr>
          <a:xfrm>
            <a:off x="4775725" y="2172469"/>
            <a:ext cx="1093212" cy="562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14" idx="2"/>
          </p:cNvCxnSpPr>
          <p:nvPr/>
        </p:nvCxnSpPr>
        <p:spPr>
          <a:xfrm flipV="1">
            <a:off x="4784921" y="4111863"/>
            <a:ext cx="1083222" cy="5296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742250" y="3487601"/>
            <a:ext cx="1160162" cy="343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4" idx="2"/>
          </p:cNvCxnSpPr>
          <p:nvPr/>
        </p:nvCxnSpPr>
        <p:spPr>
          <a:xfrm>
            <a:off x="4784921" y="3791257"/>
            <a:ext cx="1083222" cy="3206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0" idx="2"/>
          </p:cNvCxnSpPr>
          <p:nvPr/>
        </p:nvCxnSpPr>
        <p:spPr>
          <a:xfrm flipV="1">
            <a:off x="6333869" y="3497209"/>
            <a:ext cx="1175375" cy="6065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3" idx="2"/>
          </p:cNvCxnSpPr>
          <p:nvPr/>
        </p:nvCxnSpPr>
        <p:spPr>
          <a:xfrm>
            <a:off x="4803529" y="2172470"/>
            <a:ext cx="1065408" cy="1235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3" idx="2"/>
          </p:cNvCxnSpPr>
          <p:nvPr/>
        </p:nvCxnSpPr>
        <p:spPr>
          <a:xfrm>
            <a:off x="4731609" y="2980979"/>
            <a:ext cx="1137328" cy="427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0" idx="2"/>
          </p:cNvCxnSpPr>
          <p:nvPr/>
        </p:nvCxnSpPr>
        <p:spPr>
          <a:xfrm>
            <a:off x="6401751" y="3420899"/>
            <a:ext cx="1107493" cy="76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0" idx="2"/>
          </p:cNvCxnSpPr>
          <p:nvPr/>
        </p:nvCxnSpPr>
        <p:spPr>
          <a:xfrm>
            <a:off x="6393521" y="2742118"/>
            <a:ext cx="1115723" cy="7550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3" idx="2"/>
          </p:cNvCxnSpPr>
          <p:nvPr/>
        </p:nvCxnSpPr>
        <p:spPr>
          <a:xfrm flipV="1">
            <a:off x="4780912" y="3408016"/>
            <a:ext cx="1088025" cy="12206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2" idx="2"/>
          </p:cNvCxnSpPr>
          <p:nvPr/>
        </p:nvCxnSpPr>
        <p:spPr>
          <a:xfrm flipV="1">
            <a:off x="4697303" y="2735209"/>
            <a:ext cx="1171634" cy="10816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2" idx="2"/>
          </p:cNvCxnSpPr>
          <p:nvPr/>
        </p:nvCxnSpPr>
        <p:spPr>
          <a:xfrm flipV="1">
            <a:off x="4734844" y="2735209"/>
            <a:ext cx="1134093" cy="2691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4" idx="2"/>
          </p:cNvCxnSpPr>
          <p:nvPr/>
        </p:nvCxnSpPr>
        <p:spPr>
          <a:xfrm>
            <a:off x="4775952" y="3029240"/>
            <a:ext cx="1092191" cy="10826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2" idx="2"/>
          </p:cNvCxnSpPr>
          <p:nvPr/>
        </p:nvCxnSpPr>
        <p:spPr>
          <a:xfrm flipV="1">
            <a:off x="4738235" y="2735209"/>
            <a:ext cx="1130702" cy="1889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4" idx="2"/>
          </p:cNvCxnSpPr>
          <p:nvPr/>
        </p:nvCxnSpPr>
        <p:spPr>
          <a:xfrm>
            <a:off x="4780912" y="2178962"/>
            <a:ext cx="1087231" cy="1932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739343" y="4028376"/>
            <a:ext cx="206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400" b="1" dirty="0" smtClean="0"/>
              <a:t>Score Function</a:t>
            </a:r>
            <a:endParaRPr kumimoji="1"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368404" y="1864918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kumimoji="1"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404" y="1864918"/>
                <a:ext cx="374141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715142" y="1949712"/>
            <a:ext cx="2238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b="1" dirty="0" smtClean="0"/>
              <a:t>Number of bedrooms</a:t>
            </a:r>
          </a:p>
          <a:p>
            <a:pPr algn="ctr"/>
            <a:r>
              <a:rPr kumimoji="1" lang="en-US" b="1" dirty="0" smtClean="0"/>
              <a:t>(raw)</a:t>
            </a:r>
            <a:endParaRPr kumimoji="1"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31921" y="2763759"/>
            <a:ext cx="231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b="1" dirty="0" smtClean="0"/>
              <a:t>Number of bathrooms</a:t>
            </a:r>
          </a:p>
          <a:p>
            <a:pPr algn="ctr"/>
            <a:r>
              <a:rPr kumimoji="1" lang="en-US" b="1" dirty="0" smtClean="0"/>
              <a:t>(raw)</a:t>
            </a:r>
            <a:endParaRPr kumimoji="1"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299564" y="3615838"/>
            <a:ext cx="1238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b="1" dirty="0" smtClean="0"/>
              <a:t>Size of unit</a:t>
            </a:r>
          </a:p>
          <a:p>
            <a:pPr algn="ctr"/>
            <a:r>
              <a:rPr kumimoji="1" lang="en-US" b="1" dirty="0" smtClean="0"/>
              <a:t>(raw) </a:t>
            </a:r>
            <a:endParaRPr kumimoji="1"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827501" y="4374552"/>
            <a:ext cx="213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b="1" dirty="0" smtClean="0"/>
              <a:t>Neighborhood Score</a:t>
            </a:r>
          </a:p>
          <a:p>
            <a:pPr algn="ctr"/>
            <a:r>
              <a:rPr kumimoji="1" lang="en-US" b="1" dirty="0" smtClean="0"/>
              <a:t>(composite feature)</a:t>
            </a:r>
            <a:endParaRPr kumimoji="1"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046978" y="2178962"/>
            <a:ext cx="909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046978" y="2955472"/>
            <a:ext cx="909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46978" y="3831502"/>
            <a:ext cx="909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046978" y="4624209"/>
            <a:ext cx="909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552741" y="5257167"/>
            <a:ext cx="1920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sz="2400" b="1" dirty="0" smtClean="0"/>
              <a:t>Intermediate </a:t>
            </a:r>
          </a:p>
          <a:p>
            <a:pPr algn="ctr"/>
            <a:r>
              <a:rPr kumimoji="1" lang="en-US" sz="2400" b="1" dirty="0" smtClean="0"/>
              <a:t>layer</a:t>
            </a:r>
            <a:endParaRPr kumimoji="1"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8282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 Score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201456" y="3057052"/>
            <a:ext cx="745130" cy="3366921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860984" y="3618526"/>
            <a:ext cx="685801" cy="221381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581502" y="4527955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41195" y="3765955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41195" y="4438762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940401" y="5142609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22605" y="3203215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316929" y="3979171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316929" y="4782952"/>
            <a:ext cx="525378" cy="5253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8" idx="6"/>
            <a:endCxn id="12" idx="2"/>
          </p:cNvCxnSpPr>
          <p:nvPr/>
        </p:nvCxnSpPr>
        <p:spPr>
          <a:xfrm>
            <a:off x="4847983" y="3465904"/>
            <a:ext cx="1093212" cy="5627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14" idx="2"/>
          </p:cNvCxnSpPr>
          <p:nvPr/>
        </p:nvCxnSpPr>
        <p:spPr>
          <a:xfrm flipV="1">
            <a:off x="4857179" y="5405298"/>
            <a:ext cx="1083222" cy="5296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814508" y="4781036"/>
            <a:ext cx="1160162" cy="343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4" idx="2"/>
          </p:cNvCxnSpPr>
          <p:nvPr/>
        </p:nvCxnSpPr>
        <p:spPr>
          <a:xfrm>
            <a:off x="4857179" y="5084692"/>
            <a:ext cx="1083222" cy="3206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0" idx="2"/>
          </p:cNvCxnSpPr>
          <p:nvPr/>
        </p:nvCxnSpPr>
        <p:spPr>
          <a:xfrm flipV="1">
            <a:off x="6406127" y="4790644"/>
            <a:ext cx="1175375" cy="6065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875787" y="3465905"/>
            <a:ext cx="1065408" cy="1235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803867" y="4274414"/>
            <a:ext cx="1137328" cy="427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0" idx="2"/>
          </p:cNvCxnSpPr>
          <p:nvPr/>
        </p:nvCxnSpPr>
        <p:spPr>
          <a:xfrm>
            <a:off x="6474009" y="4714334"/>
            <a:ext cx="1107493" cy="76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0" idx="2"/>
          </p:cNvCxnSpPr>
          <p:nvPr/>
        </p:nvCxnSpPr>
        <p:spPr>
          <a:xfrm>
            <a:off x="6465779" y="4035553"/>
            <a:ext cx="1115723" cy="7550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853170" y="4701451"/>
            <a:ext cx="1088025" cy="12206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2" idx="2"/>
          </p:cNvCxnSpPr>
          <p:nvPr/>
        </p:nvCxnSpPr>
        <p:spPr>
          <a:xfrm flipV="1">
            <a:off x="4769561" y="4028644"/>
            <a:ext cx="1171634" cy="10816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2" idx="2"/>
          </p:cNvCxnSpPr>
          <p:nvPr/>
        </p:nvCxnSpPr>
        <p:spPr>
          <a:xfrm flipV="1">
            <a:off x="4807102" y="4028644"/>
            <a:ext cx="1134093" cy="2691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4" idx="2"/>
          </p:cNvCxnSpPr>
          <p:nvPr/>
        </p:nvCxnSpPr>
        <p:spPr>
          <a:xfrm>
            <a:off x="4848210" y="4322675"/>
            <a:ext cx="1092191" cy="10826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4" idx="2"/>
          </p:cNvCxnSpPr>
          <p:nvPr/>
        </p:nvCxnSpPr>
        <p:spPr>
          <a:xfrm>
            <a:off x="4853170" y="3472397"/>
            <a:ext cx="1087231" cy="1932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30131" y="5592001"/>
            <a:ext cx="2028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sz="2400" b="1" dirty="0" smtClean="0"/>
              <a:t>Neighborhood</a:t>
            </a:r>
          </a:p>
          <a:p>
            <a:pPr algn="ctr"/>
            <a:r>
              <a:rPr kumimoji="1" lang="en-US" sz="2400" b="1" dirty="0" smtClean="0"/>
              <a:t>Score</a:t>
            </a:r>
            <a:endParaRPr kumimoji="1"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440662" y="3158353"/>
                <a:ext cx="384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</m:oMath>
                  </m:oMathPara>
                </a14:m>
                <a:endParaRPr kumimoji="1"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62" y="3158353"/>
                <a:ext cx="384015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4225900" y="5228866"/>
            <a:ext cx="662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mr-IN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en-US" sz="5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46121" y="3249194"/>
            <a:ext cx="156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b="1" dirty="0"/>
              <a:t>E</a:t>
            </a:r>
            <a:r>
              <a:rPr kumimoji="1" lang="en-US" b="1" dirty="0" smtClean="0"/>
              <a:t>ntertainment</a:t>
            </a:r>
            <a:endParaRPr kumimoji="1"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859748" y="4052324"/>
            <a:ext cx="82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b="1" dirty="0" smtClean="0"/>
              <a:t>Transit</a:t>
            </a:r>
            <a:endParaRPr kumimoji="1"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766152" y="495101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b="1" dirty="0" smtClean="0"/>
              <a:t>Education</a:t>
            </a:r>
            <a:endParaRPr kumimoji="1"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203921" y="569053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b="1" dirty="0" smtClean="0"/>
              <a:t>…</a:t>
            </a:r>
            <a:endParaRPr kumimoji="1"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145379" y="3465904"/>
            <a:ext cx="909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145379" y="4242414"/>
            <a:ext cx="909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145379" y="5118444"/>
            <a:ext cx="909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04141" y="2089037"/>
            <a:ext cx="2495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dirty="0" smtClean="0"/>
              <a:t>Neighborhood Features </a:t>
            </a:r>
          </a:p>
          <a:p>
            <a:pPr algn="ctr"/>
            <a:r>
              <a:rPr kumimoji="1" lang="en-US" dirty="0" smtClean="0"/>
              <a:t>(</a:t>
            </a:r>
            <a:r>
              <a:rPr kumimoji="1" lang="en-US" altLang="zh-CN" dirty="0" smtClean="0"/>
              <a:t>9</a:t>
            </a:r>
            <a:r>
              <a:rPr kumimoji="1" lang="en-US" dirty="0" smtClean="0"/>
              <a:t> in total)</a:t>
            </a:r>
            <a:endParaRPr kumimoji="1" lang="en-US" dirty="0"/>
          </a:p>
        </p:txBody>
      </p:sp>
      <p:cxnSp>
        <p:nvCxnSpPr>
          <p:cNvPr id="43" name="Straight Arrow Connector 42"/>
          <p:cNvCxnSpPr>
            <a:stCxn id="6" idx="6"/>
          </p:cNvCxnSpPr>
          <p:nvPr/>
        </p:nvCxnSpPr>
        <p:spPr>
          <a:xfrm flipV="1">
            <a:off x="8106880" y="4781036"/>
            <a:ext cx="509339" cy="9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9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光谱">
  <a:themeElements>
    <a:clrScheme name="天空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kumimoji="1" dirty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光谱.thmx</Template>
  <TotalTime>1737</TotalTime>
  <Words>773</Words>
  <Application>Microsoft Macintosh PowerPoint</Application>
  <PresentationFormat>On-screen Show (4:3)</PresentationFormat>
  <Paragraphs>211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Cambria Math</vt:lpstr>
      <vt:lpstr>Corbel</vt:lpstr>
      <vt:lpstr>Wingdings</vt:lpstr>
      <vt:lpstr>宋体</vt:lpstr>
      <vt:lpstr>Arial</vt:lpstr>
      <vt:lpstr>光谱</vt:lpstr>
      <vt:lpstr>Tridel Data Analytics</vt:lpstr>
      <vt:lpstr>PowerPoint Presentation</vt:lpstr>
      <vt:lpstr>Price Predictor</vt:lpstr>
      <vt:lpstr>Graphical Representation</vt:lpstr>
      <vt:lpstr>Autoencoder</vt:lpstr>
      <vt:lpstr>Score  Function</vt:lpstr>
      <vt:lpstr>Graphical Representation</vt:lpstr>
      <vt:lpstr>Hierarchical Autodencoder</vt:lpstr>
      <vt:lpstr>Neighborhood Score</vt:lpstr>
      <vt:lpstr>Penalty Assignment</vt:lpstr>
      <vt:lpstr>Neighbourhood Encoder</vt:lpstr>
      <vt:lpstr>Training </vt:lpstr>
      <vt:lpstr>Method 1</vt:lpstr>
      <vt:lpstr>Experiment</vt:lpstr>
      <vt:lpstr>Method2</vt:lpstr>
      <vt:lpstr>Training</vt:lpstr>
      <vt:lpstr>Result</vt:lpstr>
      <vt:lpstr>Penalty tuning </vt:lpstr>
      <vt:lpstr>Grid search</vt:lpstr>
      <vt:lpstr>Random search</vt:lpstr>
      <vt:lpstr>Usage </vt:lpstr>
      <vt:lpstr>Pairwise comparison model </vt:lpstr>
      <vt:lpstr>Experiment result</vt:lpstr>
      <vt:lpstr>Evaluation</vt:lpstr>
      <vt:lpstr>Future 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Machine Learning  with its application in condominium market</dc:title>
  <dc:creator>钱可晋 QIAN</dc:creator>
  <cp:lastModifiedBy>Microsoft Office User</cp:lastModifiedBy>
  <cp:revision>56</cp:revision>
  <dcterms:created xsi:type="dcterms:W3CDTF">2017-07-09T00:34:17Z</dcterms:created>
  <dcterms:modified xsi:type="dcterms:W3CDTF">2017-07-26T15:53:34Z</dcterms:modified>
</cp:coreProperties>
</file>